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4"/>
    <p:sldMasterId id="2147483660" r:id="rId5"/>
  </p:sldMasterIdLst>
  <p:sldIdLst>
    <p:sldId id="309" r:id="rId6"/>
    <p:sldId id="293" r:id="rId7"/>
    <p:sldId id="295" r:id="rId8"/>
    <p:sldId id="276" r:id="rId9"/>
    <p:sldId id="294" r:id="rId10"/>
    <p:sldId id="312" r:id="rId11"/>
    <p:sldId id="310" r:id="rId12"/>
    <p:sldId id="285" r:id="rId13"/>
    <p:sldId id="311" r:id="rId14"/>
    <p:sldId id="283" r:id="rId15"/>
    <p:sldId id="277" r:id="rId16"/>
    <p:sldId id="278" r:id="rId17"/>
    <p:sldId id="288" r:id="rId18"/>
    <p:sldId id="290" r:id="rId19"/>
    <p:sldId id="308" r:id="rId20"/>
    <p:sldId id="282" r:id="rId21"/>
    <p:sldId id="318" r:id="rId22"/>
    <p:sldId id="321" r:id="rId23"/>
    <p:sldId id="319" r:id="rId24"/>
    <p:sldId id="320" r:id="rId25"/>
    <p:sldId id="297" r:id="rId26"/>
    <p:sldId id="272" r:id="rId27"/>
    <p:sldId id="315" r:id="rId28"/>
    <p:sldId id="316" r:id="rId29"/>
    <p:sldId id="273" r:id="rId30"/>
    <p:sldId id="302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5D84B-0EC0-1F01-B85D-17F29A0CE16C}" v="13" dt="2023-09-07T14:58:20.097"/>
    <p1510:client id="{0D8139CB-E2E8-EA6A-5792-A0114B0A6403}" v="14" dt="2023-03-15T18:16:57.922"/>
    <p1510:client id="{1005A9E9-80A1-6484-FA18-D96C3D97A601}" v="1021" dt="2023-09-06T18:13:02.502"/>
    <p1510:client id="{146ADE4C-CBA2-28D2-DF5E-0D3868266559}" v="1" dt="2023-09-22T17:00:40.523"/>
    <p1510:client id="{26589508-50A1-F98C-7593-21589307227D}" v="44" dt="2021-08-27T18:27:40.378"/>
    <p1510:client id="{356FEC30-B94C-BC79-5010-F5F9C546BCEF}" v="17" dt="2021-08-25T14:31:51.389"/>
    <p1510:client id="{37D9069B-A3BD-1A91-D9CB-6476558C7F79}" v="128" dt="2022-07-28T13:52:28.987"/>
    <p1510:client id="{40C4C3A8-5A81-8D99-FEF5-59C474092ABE}" v="10" dt="2022-11-14T16:31:52.352"/>
    <p1510:client id="{437B9346-725E-72D1-502F-975400420370}" v="4" dt="2022-07-19T19:59:49.817"/>
    <p1510:client id="{44CEC523-64CB-4414-8E36-D5459B682423}" v="22" dt="2023-08-24T13:52:44.498"/>
    <p1510:client id="{4D347D88-8456-2F3E-93E3-BA8CD6B3EF9F}" v="82" dt="2021-08-19T19:08:13.296"/>
    <p1510:client id="{514668B6-D283-8A9D-9EFB-E1E68865BB67}" v="17" dt="2023-09-18T20:23:41.085"/>
    <p1510:client id="{5B23F164-EF0D-532D-8D72-6627BE7D4B81}" v="445" dt="2023-09-13T19:57:33.387"/>
    <p1510:client id="{5E3730DF-AC8A-AFB0-7CC1-B93697D1E80F}" v="7" dt="2023-09-01T12:53:11.003"/>
    <p1510:client id="{5F745741-AD45-5356-2162-B0A3D273BC6A}" v="23" dt="2023-09-05T17:33:21.724"/>
    <p1510:client id="{61F75927-0E32-61B7-D044-873E53E7E6D1}" v="605" dt="2021-08-24T18:30:32.274"/>
    <p1510:client id="{6377CA91-A7D8-7741-E360-658EC7786550}" v="19" dt="2022-07-29T15:40:18.258"/>
    <p1510:client id="{64448531-61BE-304D-95C3-57308E4CE4B7}" v="4" dt="2022-07-29T13:59:33.355"/>
    <p1510:client id="{64FD6F26-85DB-8198-1ED5-86CFE6E82D20}" v="2" dt="2023-08-28T19:44:10.958"/>
    <p1510:client id="{6B9B4E0D-6D98-AEE8-48A4-F32AB82348E6}" v="168" dt="2021-08-20T19:17:40.844"/>
    <p1510:client id="{6E6608AD-244A-1E58-F309-8C3048E583F7}" v="15" dt="2023-09-25T18:22:34.455"/>
    <p1510:client id="{6F1F6C60-0B42-A579-1780-2CF26136FA31}" v="9" dt="2023-06-28T14:10:18.193"/>
    <p1510:client id="{6F29F598-36C3-CB81-29B8-EF7BB7DF5E1C}" v="829" dt="2021-08-24T20:11:37.289"/>
    <p1510:client id="{6F467244-C3EB-D178-4967-08DD0C32F142}" v="903" dt="2021-08-19T19:03:43.437"/>
    <p1510:client id="{7C02AC36-795A-B16E-6B19-F8BDC6998EDA}" v="6" dt="2023-08-28T14:33:22.048"/>
    <p1510:client id="{8239F809-55C0-76DB-8922-BAE33CF2E784}" v="2" dt="2021-08-27T18:52:14.490"/>
    <p1510:client id="{860AF728-8FC7-9143-12E8-4069525101F1}" v="5" dt="2023-09-18T20:18:51.980"/>
    <p1510:client id="{87652BD9-4CF1-249E-02C9-60EDF5EAE243}" v="16" dt="2023-09-05T19:49:23.579"/>
    <p1510:client id="{8D4101AC-24C4-1E4A-5CC1-687A6C75D31D}" v="150" dt="2023-09-11T17:56:06.544"/>
    <p1510:client id="{95CFCBF4-7844-6FF4-E539-FBF14D5519BA}" v="2" dt="2021-09-03T12:28:18.167"/>
    <p1510:client id="{9F5C534C-A5C8-A16F-53DF-21330AF2B605}" v="57" dt="2023-05-17T13:46:05.618"/>
    <p1510:client id="{9FCD93C9-16AB-3EF7-22FB-9754633EFC39}" v="208" dt="2022-06-28T17:02:54.566"/>
    <p1510:client id="{A23B6BF8-0A3F-4537-C573-712BF7D9DAD6}" v="2093" dt="2021-08-20T17:53:19.161"/>
    <p1510:client id="{A4E17E6A-8BE2-C0E1-1396-DEFB4E865713}" v="67" dt="2023-08-30T12:08:47.864"/>
    <p1510:client id="{AA627922-5B32-9BDA-808A-BBF5C5F810BA}" v="615" dt="2021-08-20T20:32:22.800"/>
    <p1510:client id="{AF148492-0835-2C45-5D23-23412E64ED5C}" v="173" dt="2022-10-03T19:04:01.897"/>
    <p1510:client id="{B20EB704-27A6-F13A-FA83-84E1A89334B2}" v="2" dt="2021-08-26T12:20:40.308"/>
    <p1510:client id="{B61FB06F-3E7A-C89C-A6ED-4316798EE3AA}" v="566" dt="2022-10-21T18:45:51.389"/>
    <p1510:client id="{BB10FAD3-C337-1D43-1E4D-597D4E69BF2D}" v="485" dt="2021-08-20T18:43:57.292"/>
    <p1510:client id="{BBDEB20F-23FA-7D73-0BEC-6CA73FDA0A6B}" v="36" dt="2022-09-10T16:59:50.060"/>
    <p1510:client id="{C1EF2405-85D2-E129-2E56-B4042835B2BE}" v="2" dt="2023-08-30T12:13:44.714"/>
    <p1510:client id="{C843E9D0-3127-7281-3703-C63BD24915A6}" v="196" dt="2023-09-13T12:18:35.935"/>
    <p1510:client id="{C9F95168-DEDE-329D-868E-0AC185FFACBF}" v="9" dt="2022-11-01T15:45:13.844"/>
    <p1510:client id="{D0AAA8B2-D35A-591E-8329-6706D4D5D0FD}" v="19" dt="2022-08-25T18:58:50.081"/>
    <p1510:client id="{D19D93A5-14C6-52A4-9DC2-FC7BA8715898}" v="100" dt="2023-09-11T12:57:32.999"/>
    <p1510:client id="{D659F066-07DE-44DA-45C6-DC97A9364247}" v="479" dt="2022-07-25T17:51:25.513"/>
    <p1510:client id="{D8857224-8541-BD82-8124-7C3886723C84}" v="457" dt="2023-08-23T19:56:33.305"/>
    <p1510:client id="{EC24B144-8AF0-C31C-F4AE-D61F6DB29907}" v="404" dt="2023-08-31T20:11:46.926"/>
    <p1510:client id="{EDCDA2E7-DB6A-6C87-5131-D15B3EE0E46C}" v="3" dt="2022-08-04T18:09:05.868"/>
    <p1510:client id="{EF44BBDE-8ACE-1F81-FA99-EDD2EDDD15E5}" v="28" dt="2021-08-25T20:37:18.495"/>
    <p1510:client id="{FA7A154D-F983-BE28-F7C6-E68EE0397BC4}" v="190" dt="2022-07-13T15:01:55.376"/>
    <p1510:client id="{FB33C254-37D3-1A62-93A2-73735863E48C}" v="106" dt="2023-01-25T20:08:56.139"/>
    <p1510:client id="{FC2FEFAF-0F4C-266A-8B3F-94CD37551502}" v="16" dt="2022-07-18T14:55:42.255"/>
    <p1510:client id="{FC3B235B-20A8-A5D9-3906-021AFC96B84E}" v="7" dt="2023-03-09T15:05:39.665"/>
    <p1510:client id="{FF56A9BF-DAE3-C217-1C1A-A209CC7AD19C}" v="44" dt="2023-09-11T18:05:47.842"/>
    <p1510:client id="{FFDAA9F5-CFEB-F691-6D21-3E9749266728}" v="6" dt="2023-09-26T15:47:47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C8448-9FAB-4C2F-8B2E-790F054EEDF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395B09-8231-4FEF-A4A0-F0976B831F23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Theta Alpha Phi (Theatre Honors Fraternity)</a:t>
          </a:r>
          <a:endParaRPr lang="en-US"/>
        </a:p>
      </dgm:t>
    </dgm:pt>
    <dgm:pt modelId="{DD4347B8-682A-4F40-B749-235977276EFF}" type="parTrans" cxnId="{28372752-1BAA-42DF-A6A6-37F5CD458DF7}">
      <dgm:prSet/>
      <dgm:spPr/>
      <dgm:t>
        <a:bodyPr/>
        <a:lstStyle/>
        <a:p>
          <a:endParaRPr lang="en-US"/>
        </a:p>
      </dgm:t>
    </dgm:pt>
    <dgm:pt modelId="{70D10CA7-531A-468E-809C-3A3B92C8E15C}" type="sibTrans" cxnId="{28372752-1BAA-42DF-A6A6-37F5CD458DF7}">
      <dgm:prSet/>
      <dgm:spPr/>
      <dgm:t>
        <a:bodyPr/>
        <a:lstStyle/>
        <a:p>
          <a:endParaRPr lang="en-US"/>
        </a:p>
      </dgm:t>
    </dgm:pt>
    <dgm:pt modelId="{C559E0E4-BEFF-44F7-9987-5749FF746257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Morehead State Percussion Club</a:t>
          </a:r>
          <a:endParaRPr lang="en-US"/>
        </a:p>
      </dgm:t>
    </dgm:pt>
    <dgm:pt modelId="{0C784EF3-49D9-475C-9B67-14B802380FCE}" type="parTrans" cxnId="{6F79E621-2A64-4B5F-A03B-2E1AFD03ABB1}">
      <dgm:prSet/>
      <dgm:spPr/>
    </dgm:pt>
    <dgm:pt modelId="{9F7CAE95-A8FA-4A22-90A0-D7A8D8AC966A}" type="sibTrans" cxnId="{6F79E621-2A64-4B5F-A03B-2E1AFD03ABB1}">
      <dgm:prSet/>
      <dgm:spPr/>
    </dgm:pt>
    <dgm:pt modelId="{C0C43AB2-4194-4F27-9CC3-D07E39A3D213}">
      <dgm:prSet phldr="0"/>
      <dgm:spPr/>
      <dgm:t>
        <a:bodyPr/>
        <a:lstStyle/>
        <a:p>
          <a:endParaRPr lang="en-US" b="0">
            <a:latin typeface="Calibri Light" panose="020F0302020204030204"/>
          </a:endParaRPr>
        </a:p>
      </dgm:t>
    </dgm:pt>
    <dgm:pt modelId="{3AC51E37-6427-43AA-9B13-109AE6ED9800}" type="parTrans" cxnId="{DC94379A-80A4-49C3-AE1B-9FFD43C26C4E}">
      <dgm:prSet/>
      <dgm:spPr/>
    </dgm:pt>
    <dgm:pt modelId="{EC07D2B4-25AB-4B88-A9C6-D7AF515774F1}" type="sibTrans" cxnId="{DC94379A-80A4-49C3-AE1B-9FFD43C26C4E}">
      <dgm:prSet/>
      <dgm:spPr/>
    </dgm:pt>
    <dgm:pt modelId="{8318F57A-B385-40DC-9099-3C9F9B907E8A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Agricultural Ambassadors</a:t>
          </a:r>
        </a:p>
      </dgm:t>
    </dgm:pt>
    <dgm:pt modelId="{087AA24E-F041-4FE4-98F6-3A55C6554424}" type="parTrans" cxnId="{1C9D62C0-6C67-4DBA-96AF-68D6DE3E5E2D}">
      <dgm:prSet/>
      <dgm:spPr/>
    </dgm:pt>
    <dgm:pt modelId="{15D899B3-FFB9-4BEC-8362-AEC4522CA379}" type="sibTrans" cxnId="{1C9D62C0-6C67-4DBA-96AF-68D6DE3E5E2D}">
      <dgm:prSet/>
      <dgm:spPr/>
    </dgm:pt>
    <dgm:pt modelId="{7B726B34-E9B1-4124-826C-E0AFAC17B365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Athletes in Action</a:t>
          </a:r>
          <a:endParaRPr lang="en-US"/>
        </a:p>
      </dgm:t>
    </dgm:pt>
    <dgm:pt modelId="{7F5B64CA-5505-47F7-8B1F-8F5237605940}" type="parTrans" cxnId="{31B7BF4F-09AD-4865-B775-164D4343A501}">
      <dgm:prSet/>
      <dgm:spPr/>
    </dgm:pt>
    <dgm:pt modelId="{0FC9F85F-25E5-4E18-B3BB-E8ACE1A048FB}" type="sibTrans" cxnId="{31B7BF4F-09AD-4865-B775-164D4343A501}">
      <dgm:prSet/>
      <dgm:spPr/>
    </dgm:pt>
    <dgm:pt modelId="{66184580-3DB0-46E2-AFE1-F904B1E8E922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Campus Activities Board</a:t>
          </a:r>
          <a:endParaRPr lang="en-US"/>
        </a:p>
      </dgm:t>
    </dgm:pt>
    <dgm:pt modelId="{A729E02B-1503-46B4-994A-2593AF86997C}" type="parTrans" cxnId="{FB40D980-2316-402E-9F7D-89261D552265}">
      <dgm:prSet/>
      <dgm:spPr/>
    </dgm:pt>
    <dgm:pt modelId="{16B1E3C9-5E67-4B81-BA39-C59230D4A310}" type="sibTrans" cxnId="{FB40D980-2316-402E-9F7D-89261D552265}">
      <dgm:prSet/>
      <dgm:spPr/>
    </dgm:pt>
    <dgm:pt modelId="{2F1A456E-5DD1-4EB3-AC2D-04A46B3F4E86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Herron Leadership Organization</a:t>
          </a:r>
          <a:endParaRPr lang="en-US"/>
        </a:p>
      </dgm:t>
    </dgm:pt>
    <dgm:pt modelId="{9E3BB277-1446-4732-9BAF-DA26D8755DC1}" type="parTrans" cxnId="{7C8233F2-BB6E-4F62-A50D-003145B5468F}">
      <dgm:prSet/>
      <dgm:spPr/>
    </dgm:pt>
    <dgm:pt modelId="{8EBCA37B-B6DB-420E-A21C-BEBB48C4C21E}" type="sibTrans" cxnId="{7C8233F2-BB6E-4F62-A50D-003145B5468F}">
      <dgm:prSet/>
      <dgm:spPr/>
    </dgm:pt>
    <dgm:pt modelId="{FC94F643-C68E-4EC0-9D84-EEE4B1CB79D7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MSU Marching Band</a:t>
          </a:r>
          <a:endParaRPr lang="en-US"/>
        </a:p>
      </dgm:t>
    </dgm:pt>
    <dgm:pt modelId="{21E3567D-2ED2-4BB1-A561-E81C7BCC5289}" type="parTrans" cxnId="{6D55CBA9-2458-4BDA-86DA-32E7C0F952E1}">
      <dgm:prSet/>
      <dgm:spPr/>
    </dgm:pt>
    <dgm:pt modelId="{A5C3189C-4115-4CB5-9332-7B1CB6B37488}" type="sibTrans" cxnId="{6D55CBA9-2458-4BDA-86DA-32E7C0F952E1}">
      <dgm:prSet/>
      <dgm:spPr/>
    </dgm:pt>
    <dgm:pt modelId="{D64719F5-BC6D-4EBD-B6C1-D142ABA5C860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Morehead State Chess Guild</a:t>
          </a:r>
          <a:endParaRPr lang="en-US"/>
        </a:p>
      </dgm:t>
    </dgm:pt>
    <dgm:pt modelId="{C646FD4E-83F0-422C-B12D-A7DB8DB1DF42}" type="parTrans" cxnId="{0955C285-B8B5-4620-8449-29EA3C09BD50}">
      <dgm:prSet/>
      <dgm:spPr/>
    </dgm:pt>
    <dgm:pt modelId="{BB442681-00C5-45D8-B1BB-EDFAE6340541}" type="sibTrans" cxnId="{0955C285-B8B5-4620-8449-29EA3C09BD50}">
      <dgm:prSet/>
      <dgm:spPr/>
    </dgm:pt>
    <dgm:pt modelId="{9AC07FA9-7E8F-4951-8B5B-B8B86A49FD20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Morehead State Gaming</a:t>
          </a:r>
          <a:endParaRPr lang="en-US"/>
        </a:p>
      </dgm:t>
    </dgm:pt>
    <dgm:pt modelId="{C4231739-776A-442F-8B1B-A79830C2330C}" type="parTrans" cxnId="{C19982E2-A1BC-486B-B66E-2D9F7FD92FBC}">
      <dgm:prSet/>
      <dgm:spPr/>
    </dgm:pt>
    <dgm:pt modelId="{C1EAD14E-DF13-4139-B773-CA059382E775}" type="sibTrans" cxnId="{C19982E2-A1BC-486B-B66E-2D9F7FD92FBC}">
      <dgm:prSet/>
      <dgm:spPr/>
    </dgm:pt>
    <dgm:pt modelId="{7D854D28-DA49-4567-82F7-9F4DBC13DF7F}" type="pres">
      <dgm:prSet presAssocID="{C63C8448-9FAB-4C2F-8B2E-790F054EEDF9}" presName="vert0" presStyleCnt="0">
        <dgm:presLayoutVars>
          <dgm:dir/>
          <dgm:animOne val="branch"/>
          <dgm:animLvl val="lvl"/>
        </dgm:presLayoutVars>
      </dgm:prSet>
      <dgm:spPr/>
    </dgm:pt>
    <dgm:pt modelId="{76F85F65-A9C0-483B-887C-21B7E74D7168}" type="pres">
      <dgm:prSet presAssocID="{8318F57A-B385-40DC-9099-3C9F9B907E8A}" presName="thickLine" presStyleLbl="alignNode1" presStyleIdx="0" presStyleCnt="10"/>
      <dgm:spPr/>
    </dgm:pt>
    <dgm:pt modelId="{C30F326E-F099-4BD5-8C3A-1B83E6EA94D3}" type="pres">
      <dgm:prSet presAssocID="{8318F57A-B385-40DC-9099-3C9F9B907E8A}" presName="horz1" presStyleCnt="0"/>
      <dgm:spPr/>
    </dgm:pt>
    <dgm:pt modelId="{F558114A-5166-47F5-98C3-FA05EEDEAD8D}" type="pres">
      <dgm:prSet presAssocID="{8318F57A-B385-40DC-9099-3C9F9B907E8A}" presName="tx1" presStyleLbl="revTx" presStyleIdx="0" presStyleCnt="10"/>
      <dgm:spPr/>
    </dgm:pt>
    <dgm:pt modelId="{6C218DCE-B982-4415-978E-59D9AC776795}" type="pres">
      <dgm:prSet presAssocID="{8318F57A-B385-40DC-9099-3C9F9B907E8A}" presName="vert1" presStyleCnt="0"/>
      <dgm:spPr/>
    </dgm:pt>
    <dgm:pt modelId="{90F62346-E858-4033-8AA7-CF77D797B511}" type="pres">
      <dgm:prSet presAssocID="{7B726B34-E9B1-4124-826C-E0AFAC17B365}" presName="thickLine" presStyleLbl="alignNode1" presStyleIdx="1" presStyleCnt="10"/>
      <dgm:spPr/>
    </dgm:pt>
    <dgm:pt modelId="{182A89C7-795C-4933-8083-B4973ED11E60}" type="pres">
      <dgm:prSet presAssocID="{7B726B34-E9B1-4124-826C-E0AFAC17B365}" presName="horz1" presStyleCnt="0"/>
      <dgm:spPr/>
    </dgm:pt>
    <dgm:pt modelId="{2D7E9D5C-7359-474B-8353-C1063A05A782}" type="pres">
      <dgm:prSet presAssocID="{7B726B34-E9B1-4124-826C-E0AFAC17B365}" presName="tx1" presStyleLbl="revTx" presStyleIdx="1" presStyleCnt="10"/>
      <dgm:spPr/>
    </dgm:pt>
    <dgm:pt modelId="{80EB4BCD-CAB6-4550-8525-E71AA41A32B1}" type="pres">
      <dgm:prSet presAssocID="{7B726B34-E9B1-4124-826C-E0AFAC17B365}" presName="vert1" presStyleCnt="0"/>
      <dgm:spPr/>
    </dgm:pt>
    <dgm:pt modelId="{8C0734BB-E761-42A0-8646-90CF279086B0}" type="pres">
      <dgm:prSet presAssocID="{66184580-3DB0-46E2-AFE1-F904B1E8E922}" presName="thickLine" presStyleLbl="alignNode1" presStyleIdx="2" presStyleCnt="10"/>
      <dgm:spPr/>
    </dgm:pt>
    <dgm:pt modelId="{93F2D90D-1316-4745-BD27-8EC512AB69F0}" type="pres">
      <dgm:prSet presAssocID="{66184580-3DB0-46E2-AFE1-F904B1E8E922}" presName="horz1" presStyleCnt="0"/>
      <dgm:spPr/>
    </dgm:pt>
    <dgm:pt modelId="{E18143D9-80FD-4B93-98B4-192DF80BDC25}" type="pres">
      <dgm:prSet presAssocID="{66184580-3DB0-46E2-AFE1-F904B1E8E922}" presName="tx1" presStyleLbl="revTx" presStyleIdx="2" presStyleCnt="10"/>
      <dgm:spPr/>
    </dgm:pt>
    <dgm:pt modelId="{28831108-A683-46CB-BD2C-77711A77484B}" type="pres">
      <dgm:prSet presAssocID="{66184580-3DB0-46E2-AFE1-F904B1E8E922}" presName="vert1" presStyleCnt="0"/>
      <dgm:spPr/>
    </dgm:pt>
    <dgm:pt modelId="{82BECBD6-D7CA-4E53-888C-33D03AB36F62}" type="pres">
      <dgm:prSet presAssocID="{2F1A456E-5DD1-4EB3-AC2D-04A46B3F4E86}" presName="thickLine" presStyleLbl="alignNode1" presStyleIdx="3" presStyleCnt="10"/>
      <dgm:spPr/>
    </dgm:pt>
    <dgm:pt modelId="{F4D11757-85B2-40D0-A72F-59ECD0E977D7}" type="pres">
      <dgm:prSet presAssocID="{2F1A456E-5DD1-4EB3-AC2D-04A46B3F4E86}" presName="horz1" presStyleCnt="0"/>
      <dgm:spPr/>
    </dgm:pt>
    <dgm:pt modelId="{28C3B8C8-E19D-44B4-BFEA-44C6FABB337B}" type="pres">
      <dgm:prSet presAssocID="{2F1A456E-5DD1-4EB3-AC2D-04A46B3F4E86}" presName="tx1" presStyleLbl="revTx" presStyleIdx="3" presStyleCnt="10"/>
      <dgm:spPr/>
    </dgm:pt>
    <dgm:pt modelId="{132CF376-0342-4F5C-B11C-78EFFC07C0A8}" type="pres">
      <dgm:prSet presAssocID="{2F1A456E-5DD1-4EB3-AC2D-04A46B3F4E86}" presName="vert1" presStyleCnt="0"/>
      <dgm:spPr/>
    </dgm:pt>
    <dgm:pt modelId="{C1F99983-6093-48FC-A796-2258E20084E5}" type="pres">
      <dgm:prSet presAssocID="{FC94F643-C68E-4EC0-9D84-EEE4B1CB79D7}" presName="thickLine" presStyleLbl="alignNode1" presStyleIdx="4" presStyleCnt="10"/>
      <dgm:spPr/>
    </dgm:pt>
    <dgm:pt modelId="{B97DCE99-ECCA-4439-BB59-40712AE64C5B}" type="pres">
      <dgm:prSet presAssocID="{FC94F643-C68E-4EC0-9D84-EEE4B1CB79D7}" presName="horz1" presStyleCnt="0"/>
      <dgm:spPr/>
    </dgm:pt>
    <dgm:pt modelId="{3E7E0187-D9A5-4006-81AF-ACD108BCCED0}" type="pres">
      <dgm:prSet presAssocID="{FC94F643-C68E-4EC0-9D84-EEE4B1CB79D7}" presName="tx1" presStyleLbl="revTx" presStyleIdx="4" presStyleCnt="10"/>
      <dgm:spPr/>
    </dgm:pt>
    <dgm:pt modelId="{452902E9-F9ED-44CC-BEF8-19B908F30ED0}" type="pres">
      <dgm:prSet presAssocID="{FC94F643-C68E-4EC0-9D84-EEE4B1CB79D7}" presName="vert1" presStyleCnt="0"/>
      <dgm:spPr/>
    </dgm:pt>
    <dgm:pt modelId="{0F1E2FC4-B7C6-4BDA-B155-82B994BBAB09}" type="pres">
      <dgm:prSet presAssocID="{D64719F5-BC6D-4EBD-B6C1-D142ABA5C860}" presName="thickLine" presStyleLbl="alignNode1" presStyleIdx="5" presStyleCnt="10"/>
      <dgm:spPr/>
    </dgm:pt>
    <dgm:pt modelId="{7C550E12-F7AF-4FE5-B723-9D3531DE0E78}" type="pres">
      <dgm:prSet presAssocID="{D64719F5-BC6D-4EBD-B6C1-D142ABA5C860}" presName="horz1" presStyleCnt="0"/>
      <dgm:spPr/>
    </dgm:pt>
    <dgm:pt modelId="{C9B89C9F-BEA0-452B-81BF-33AD1CECEBB5}" type="pres">
      <dgm:prSet presAssocID="{D64719F5-BC6D-4EBD-B6C1-D142ABA5C860}" presName="tx1" presStyleLbl="revTx" presStyleIdx="5" presStyleCnt="10"/>
      <dgm:spPr/>
    </dgm:pt>
    <dgm:pt modelId="{CB3B60B0-E2AC-4376-8835-6939D3DCA9D4}" type="pres">
      <dgm:prSet presAssocID="{D64719F5-BC6D-4EBD-B6C1-D142ABA5C860}" presName="vert1" presStyleCnt="0"/>
      <dgm:spPr/>
    </dgm:pt>
    <dgm:pt modelId="{CDACC445-C665-46B5-8C7E-4E8E89495EDF}" type="pres">
      <dgm:prSet presAssocID="{9AC07FA9-7E8F-4951-8B5B-B8B86A49FD20}" presName="thickLine" presStyleLbl="alignNode1" presStyleIdx="6" presStyleCnt="10"/>
      <dgm:spPr/>
    </dgm:pt>
    <dgm:pt modelId="{66A0F13D-D11D-46E7-9998-8B34BFB760E7}" type="pres">
      <dgm:prSet presAssocID="{9AC07FA9-7E8F-4951-8B5B-B8B86A49FD20}" presName="horz1" presStyleCnt="0"/>
      <dgm:spPr/>
    </dgm:pt>
    <dgm:pt modelId="{BB021E05-05E4-4422-AD95-69CA9B203682}" type="pres">
      <dgm:prSet presAssocID="{9AC07FA9-7E8F-4951-8B5B-B8B86A49FD20}" presName="tx1" presStyleLbl="revTx" presStyleIdx="6" presStyleCnt="10"/>
      <dgm:spPr/>
    </dgm:pt>
    <dgm:pt modelId="{59711176-8FA4-40FA-BF62-A82C36515925}" type="pres">
      <dgm:prSet presAssocID="{9AC07FA9-7E8F-4951-8B5B-B8B86A49FD20}" presName="vert1" presStyleCnt="0"/>
      <dgm:spPr/>
    </dgm:pt>
    <dgm:pt modelId="{583EF8F7-8B3C-4899-97C7-28C1F43308CD}" type="pres">
      <dgm:prSet presAssocID="{C559E0E4-BEFF-44F7-9987-5749FF746257}" presName="thickLine" presStyleLbl="alignNode1" presStyleIdx="7" presStyleCnt="10"/>
      <dgm:spPr/>
    </dgm:pt>
    <dgm:pt modelId="{BF44697A-4331-46A3-AA50-0C789AFE6C80}" type="pres">
      <dgm:prSet presAssocID="{C559E0E4-BEFF-44F7-9987-5749FF746257}" presName="horz1" presStyleCnt="0"/>
      <dgm:spPr/>
    </dgm:pt>
    <dgm:pt modelId="{9A191CEF-8F5A-4915-A296-342364321764}" type="pres">
      <dgm:prSet presAssocID="{C559E0E4-BEFF-44F7-9987-5749FF746257}" presName="tx1" presStyleLbl="revTx" presStyleIdx="7" presStyleCnt="10"/>
      <dgm:spPr/>
    </dgm:pt>
    <dgm:pt modelId="{4EA864EC-479D-4807-9F6D-96CEFAECB07A}" type="pres">
      <dgm:prSet presAssocID="{C559E0E4-BEFF-44F7-9987-5749FF746257}" presName="vert1" presStyleCnt="0"/>
      <dgm:spPr/>
    </dgm:pt>
    <dgm:pt modelId="{5797930B-44D6-4F41-A230-814C83589E4D}" type="pres">
      <dgm:prSet presAssocID="{D1395B09-8231-4FEF-A4A0-F0976B831F23}" presName="thickLine" presStyleLbl="alignNode1" presStyleIdx="8" presStyleCnt="10"/>
      <dgm:spPr/>
    </dgm:pt>
    <dgm:pt modelId="{CC6305C3-37B0-4BDF-A60E-C3BCC435B06D}" type="pres">
      <dgm:prSet presAssocID="{D1395B09-8231-4FEF-A4A0-F0976B831F23}" presName="horz1" presStyleCnt="0"/>
      <dgm:spPr/>
    </dgm:pt>
    <dgm:pt modelId="{1051B47F-1505-4A9D-9CDA-E4BC3DE9F610}" type="pres">
      <dgm:prSet presAssocID="{D1395B09-8231-4FEF-A4A0-F0976B831F23}" presName="tx1" presStyleLbl="revTx" presStyleIdx="8" presStyleCnt="10"/>
      <dgm:spPr/>
    </dgm:pt>
    <dgm:pt modelId="{982C348D-D8DE-4901-90A7-E49A25A8BEB9}" type="pres">
      <dgm:prSet presAssocID="{D1395B09-8231-4FEF-A4A0-F0976B831F23}" presName="vert1" presStyleCnt="0"/>
      <dgm:spPr/>
    </dgm:pt>
    <dgm:pt modelId="{38B5F2E1-3955-4B9F-8EF0-E4999FE460D6}" type="pres">
      <dgm:prSet presAssocID="{C0C43AB2-4194-4F27-9CC3-D07E39A3D213}" presName="thickLine" presStyleLbl="alignNode1" presStyleIdx="9" presStyleCnt="10"/>
      <dgm:spPr/>
    </dgm:pt>
    <dgm:pt modelId="{C16F838E-18DF-453D-8D2A-131B8CFB3AEC}" type="pres">
      <dgm:prSet presAssocID="{C0C43AB2-4194-4F27-9CC3-D07E39A3D213}" presName="horz1" presStyleCnt="0"/>
      <dgm:spPr/>
    </dgm:pt>
    <dgm:pt modelId="{70C95661-0997-463F-9C06-9480AF479FA0}" type="pres">
      <dgm:prSet presAssocID="{C0C43AB2-4194-4F27-9CC3-D07E39A3D213}" presName="tx1" presStyleLbl="revTx" presStyleIdx="9" presStyleCnt="10"/>
      <dgm:spPr/>
    </dgm:pt>
    <dgm:pt modelId="{4F2D9724-41C7-434D-A887-AFC61E9498BF}" type="pres">
      <dgm:prSet presAssocID="{C0C43AB2-4194-4F27-9CC3-D07E39A3D213}" presName="vert1" presStyleCnt="0"/>
      <dgm:spPr/>
    </dgm:pt>
  </dgm:ptLst>
  <dgm:cxnLst>
    <dgm:cxn modelId="{C8523E06-D835-47AA-BF07-8243F9A448E5}" type="presOf" srcId="{C559E0E4-BEFF-44F7-9987-5749FF746257}" destId="{9A191CEF-8F5A-4915-A296-342364321764}" srcOrd="0" destOrd="0" presId="urn:microsoft.com/office/officeart/2008/layout/LinedList"/>
    <dgm:cxn modelId="{C0303A13-CA2B-4D8C-90F7-53ADEF3AF24A}" type="presOf" srcId="{FC94F643-C68E-4EC0-9D84-EEE4B1CB79D7}" destId="{3E7E0187-D9A5-4006-81AF-ACD108BCCED0}" srcOrd="0" destOrd="0" presId="urn:microsoft.com/office/officeart/2008/layout/LinedList"/>
    <dgm:cxn modelId="{B718FF18-59A3-4B2C-AFF1-809599D284D0}" type="presOf" srcId="{C0C43AB2-4194-4F27-9CC3-D07E39A3D213}" destId="{70C95661-0997-463F-9C06-9480AF479FA0}" srcOrd="0" destOrd="0" presId="urn:microsoft.com/office/officeart/2008/layout/LinedList"/>
    <dgm:cxn modelId="{6F79E621-2A64-4B5F-A03B-2E1AFD03ABB1}" srcId="{C63C8448-9FAB-4C2F-8B2E-790F054EEDF9}" destId="{C559E0E4-BEFF-44F7-9987-5749FF746257}" srcOrd="7" destOrd="0" parTransId="{0C784EF3-49D9-475C-9B67-14B802380FCE}" sibTransId="{9F7CAE95-A8FA-4A22-90A0-D7A8D8AC966A}"/>
    <dgm:cxn modelId="{691C692B-84ED-43BC-8FB6-8FFF6769EC8F}" type="presOf" srcId="{8318F57A-B385-40DC-9099-3C9F9B907E8A}" destId="{F558114A-5166-47F5-98C3-FA05EEDEAD8D}" srcOrd="0" destOrd="0" presId="urn:microsoft.com/office/officeart/2008/layout/LinedList"/>
    <dgm:cxn modelId="{CFB50D66-35D5-4CBC-A400-DFFCB9B42B97}" type="presOf" srcId="{D64719F5-BC6D-4EBD-B6C1-D142ABA5C860}" destId="{C9B89C9F-BEA0-452B-81BF-33AD1CECEBB5}" srcOrd="0" destOrd="0" presId="urn:microsoft.com/office/officeart/2008/layout/LinedList"/>
    <dgm:cxn modelId="{31B7BF4F-09AD-4865-B775-164D4343A501}" srcId="{C63C8448-9FAB-4C2F-8B2E-790F054EEDF9}" destId="{7B726B34-E9B1-4124-826C-E0AFAC17B365}" srcOrd="1" destOrd="0" parTransId="{7F5B64CA-5505-47F7-8B1F-8F5237605940}" sibTransId="{0FC9F85F-25E5-4E18-B3BB-E8ACE1A048FB}"/>
    <dgm:cxn modelId="{28372752-1BAA-42DF-A6A6-37F5CD458DF7}" srcId="{C63C8448-9FAB-4C2F-8B2E-790F054EEDF9}" destId="{D1395B09-8231-4FEF-A4A0-F0976B831F23}" srcOrd="8" destOrd="0" parTransId="{DD4347B8-682A-4F40-B749-235977276EFF}" sibTransId="{70D10CA7-531A-468E-809C-3A3B92C8E15C}"/>
    <dgm:cxn modelId="{75EC3457-F145-4A69-9AAD-CE5CBCC8A4E5}" type="presOf" srcId="{C63C8448-9FAB-4C2F-8B2E-790F054EEDF9}" destId="{7D854D28-DA49-4567-82F7-9F4DBC13DF7F}" srcOrd="0" destOrd="0" presId="urn:microsoft.com/office/officeart/2008/layout/LinedList"/>
    <dgm:cxn modelId="{FDD6FE5A-77E2-4005-A638-B33067C0639F}" type="presOf" srcId="{9AC07FA9-7E8F-4951-8B5B-B8B86A49FD20}" destId="{BB021E05-05E4-4422-AD95-69CA9B203682}" srcOrd="0" destOrd="0" presId="urn:microsoft.com/office/officeart/2008/layout/LinedList"/>
    <dgm:cxn modelId="{FB40D980-2316-402E-9F7D-89261D552265}" srcId="{C63C8448-9FAB-4C2F-8B2E-790F054EEDF9}" destId="{66184580-3DB0-46E2-AFE1-F904B1E8E922}" srcOrd="2" destOrd="0" parTransId="{A729E02B-1503-46B4-994A-2593AF86997C}" sibTransId="{16B1E3C9-5E67-4B81-BA39-C59230D4A310}"/>
    <dgm:cxn modelId="{0955C285-B8B5-4620-8449-29EA3C09BD50}" srcId="{C63C8448-9FAB-4C2F-8B2E-790F054EEDF9}" destId="{D64719F5-BC6D-4EBD-B6C1-D142ABA5C860}" srcOrd="5" destOrd="0" parTransId="{C646FD4E-83F0-422C-B12D-A7DB8DB1DF42}" sibTransId="{BB442681-00C5-45D8-B1BB-EDFAE6340541}"/>
    <dgm:cxn modelId="{DC94379A-80A4-49C3-AE1B-9FFD43C26C4E}" srcId="{C63C8448-9FAB-4C2F-8B2E-790F054EEDF9}" destId="{C0C43AB2-4194-4F27-9CC3-D07E39A3D213}" srcOrd="9" destOrd="0" parTransId="{3AC51E37-6427-43AA-9B13-109AE6ED9800}" sibTransId="{EC07D2B4-25AB-4B88-A9C6-D7AF515774F1}"/>
    <dgm:cxn modelId="{6D55CBA9-2458-4BDA-86DA-32E7C0F952E1}" srcId="{C63C8448-9FAB-4C2F-8B2E-790F054EEDF9}" destId="{FC94F643-C68E-4EC0-9D84-EEE4B1CB79D7}" srcOrd="4" destOrd="0" parTransId="{21E3567D-2ED2-4BB1-A561-E81C7BCC5289}" sibTransId="{A5C3189C-4115-4CB5-9332-7B1CB6B37488}"/>
    <dgm:cxn modelId="{372B38AD-9F97-4EC0-BDDB-A094FA016062}" type="presOf" srcId="{D1395B09-8231-4FEF-A4A0-F0976B831F23}" destId="{1051B47F-1505-4A9D-9CDA-E4BC3DE9F610}" srcOrd="0" destOrd="0" presId="urn:microsoft.com/office/officeart/2008/layout/LinedList"/>
    <dgm:cxn modelId="{1C9D62C0-6C67-4DBA-96AF-68D6DE3E5E2D}" srcId="{C63C8448-9FAB-4C2F-8B2E-790F054EEDF9}" destId="{8318F57A-B385-40DC-9099-3C9F9B907E8A}" srcOrd="0" destOrd="0" parTransId="{087AA24E-F041-4FE4-98F6-3A55C6554424}" sibTransId="{15D899B3-FFB9-4BEC-8362-AEC4522CA379}"/>
    <dgm:cxn modelId="{5BD00AD1-A81B-4F87-8CF0-EEA89EE3EA1F}" type="presOf" srcId="{66184580-3DB0-46E2-AFE1-F904B1E8E922}" destId="{E18143D9-80FD-4B93-98B4-192DF80BDC25}" srcOrd="0" destOrd="0" presId="urn:microsoft.com/office/officeart/2008/layout/LinedList"/>
    <dgm:cxn modelId="{AF8D0BD7-AE1D-4E9B-8EB6-14C45F7D9497}" type="presOf" srcId="{7B726B34-E9B1-4124-826C-E0AFAC17B365}" destId="{2D7E9D5C-7359-474B-8353-C1063A05A782}" srcOrd="0" destOrd="0" presId="urn:microsoft.com/office/officeart/2008/layout/LinedList"/>
    <dgm:cxn modelId="{23C806DA-6F9F-44ED-9A77-AF74A3F3DA00}" type="presOf" srcId="{2F1A456E-5DD1-4EB3-AC2D-04A46B3F4E86}" destId="{28C3B8C8-E19D-44B4-BFEA-44C6FABB337B}" srcOrd="0" destOrd="0" presId="urn:microsoft.com/office/officeart/2008/layout/LinedList"/>
    <dgm:cxn modelId="{C19982E2-A1BC-486B-B66E-2D9F7FD92FBC}" srcId="{C63C8448-9FAB-4C2F-8B2E-790F054EEDF9}" destId="{9AC07FA9-7E8F-4951-8B5B-B8B86A49FD20}" srcOrd="6" destOrd="0" parTransId="{C4231739-776A-442F-8B1B-A79830C2330C}" sibTransId="{C1EAD14E-DF13-4139-B773-CA059382E775}"/>
    <dgm:cxn modelId="{7C8233F2-BB6E-4F62-A50D-003145B5468F}" srcId="{C63C8448-9FAB-4C2F-8B2E-790F054EEDF9}" destId="{2F1A456E-5DD1-4EB3-AC2D-04A46B3F4E86}" srcOrd="3" destOrd="0" parTransId="{9E3BB277-1446-4732-9BAF-DA26D8755DC1}" sibTransId="{8EBCA37B-B6DB-420E-A21C-BEBB48C4C21E}"/>
    <dgm:cxn modelId="{6FA29FDA-DD61-4F36-A74C-4C94AA5AE0CB}" type="presParOf" srcId="{7D854D28-DA49-4567-82F7-9F4DBC13DF7F}" destId="{76F85F65-A9C0-483B-887C-21B7E74D7168}" srcOrd="0" destOrd="0" presId="urn:microsoft.com/office/officeart/2008/layout/LinedList"/>
    <dgm:cxn modelId="{84742F22-31D8-458A-AC8D-88B88E2F904E}" type="presParOf" srcId="{7D854D28-DA49-4567-82F7-9F4DBC13DF7F}" destId="{C30F326E-F099-4BD5-8C3A-1B83E6EA94D3}" srcOrd="1" destOrd="0" presId="urn:microsoft.com/office/officeart/2008/layout/LinedList"/>
    <dgm:cxn modelId="{2078ECDF-3E94-4601-BDFE-51F3DF3DF569}" type="presParOf" srcId="{C30F326E-F099-4BD5-8C3A-1B83E6EA94D3}" destId="{F558114A-5166-47F5-98C3-FA05EEDEAD8D}" srcOrd="0" destOrd="0" presId="urn:microsoft.com/office/officeart/2008/layout/LinedList"/>
    <dgm:cxn modelId="{95E4E3D7-71E6-4AB5-8467-A6FFDFD68AF2}" type="presParOf" srcId="{C30F326E-F099-4BD5-8C3A-1B83E6EA94D3}" destId="{6C218DCE-B982-4415-978E-59D9AC776795}" srcOrd="1" destOrd="0" presId="urn:microsoft.com/office/officeart/2008/layout/LinedList"/>
    <dgm:cxn modelId="{E8B66414-014F-4188-99AA-20CD8C46C712}" type="presParOf" srcId="{7D854D28-DA49-4567-82F7-9F4DBC13DF7F}" destId="{90F62346-E858-4033-8AA7-CF77D797B511}" srcOrd="2" destOrd="0" presId="urn:microsoft.com/office/officeart/2008/layout/LinedList"/>
    <dgm:cxn modelId="{C11363C2-D6A8-4C14-AB3B-88FC730D1B99}" type="presParOf" srcId="{7D854D28-DA49-4567-82F7-9F4DBC13DF7F}" destId="{182A89C7-795C-4933-8083-B4973ED11E60}" srcOrd="3" destOrd="0" presId="urn:microsoft.com/office/officeart/2008/layout/LinedList"/>
    <dgm:cxn modelId="{E409A15D-E91A-4010-AA63-65489E4BD004}" type="presParOf" srcId="{182A89C7-795C-4933-8083-B4973ED11E60}" destId="{2D7E9D5C-7359-474B-8353-C1063A05A782}" srcOrd="0" destOrd="0" presId="urn:microsoft.com/office/officeart/2008/layout/LinedList"/>
    <dgm:cxn modelId="{54021D9B-F232-4E89-8446-3B3FE70C4034}" type="presParOf" srcId="{182A89C7-795C-4933-8083-B4973ED11E60}" destId="{80EB4BCD-CAB6-4550-8525-E71AA41A32B1}" srcOrd="1" destOrd="0" presId="urn:microsoft.com/office/officeart/2008/layout/LinedList"/>
    <dgm:cxn modelId="{14EF1AB6-9C87-4147-BAB2-200F2679DDDC}" type="presParOf" srcId="{7D854D28-DA49-4567-82F7-9F4DBC13DF7F}" destId="{8C0734BB-E761-42A0-8646-90CF279086B0}" srcOrd="4" destOrd="0" presId="urn:microsoft.com/office/officeart/2008/layout/LinedList"/>
    <dgm:cxn modelId="{9736E191-A5EB-4C57-B2AD-6D795263F099}" type="presParOf" srcId="{7D854D28-DA49-4567-82F7-9F4DBC13DF7F}" destId="{93F2D90D-1316-4745-BD27-8EC512AB69F0}" srcOrd="5" destOrd="0" presId="urn:microsoft.com/office/officeart/2008/layout/LinedList"/>
    <dgm:cxn modelId="{A1DAD59C-8360-490A-A779-920F2CD764A4}" type="presParOf" srcId="{93F2D90D-1316-4745-BD27-8EC512AB69F0}" destId="{E18143D9-80FD-4B93-98B4-192DF80BDC25}" srcOrd="0" destOrd="0" presId="urn:microsoft.com/office/officeart/2008/layout/LinedList"/>
    <dgm:cxn modelId="{F79F0738-2FCF-45DD-A4AB-E3A407192208}" type="presParOf" srcId="{93F2D90D-1316-4745-BD27-8EC512AB69F0}" destId="{28831108-A683-46CB-BD2C-77711A77484B}" srcOrd="1" destOrd="0" presId="urn:microsoft.com/office/officeart/2008/layout/LinedList"/>
    <dgm:cxn modelId="{EFFF645F-7D97-4B08-9D88-345215BA5F27}" type="presParOf" srcId="{7D854D28-DA49-4567-82F7-9F4DBC13DF7F}" destId="{82BECBD6-D7CA-4E53-888C-33D03AB36F62}" srcOrd="6" destOrd="0" presId="urn:microsoft.com/office/officeart/2008/layout/LinedList"/>
    <dgm:cxn modelId="{91A0ADC4-D000-4FBD-8E8F-FE4160FD404B}" type="presParOf" srcId="{7D854D28-DA49-4567-82F7-9F4DBC13DF7F}" destId="{F4D11757-85B2-40D0-A72F-59ECD0E977D7}" srcOrd="7" destOrd="0" presId="urn:microsoft.com/office/officeart/2008/layout/LinedList"/>
    <dgm:cxn modelId="{FA710D08-AED7-41BB-AE5B-BAB08B56638F}" type="presParOf" srcId="{F4D11757-85B2-40D0-A72F-59ECD0E977D7}" destId="{28C3B8C8-E19D-44B4-BFEA-44C6FABB337B}" srcOrd="0" destOrd="0" presId="urn:microsoft.com/office/officeart/2008/layout/LinedList"/>
    <dgm:cxn modelId="{201A74FA-7049-4D29-9550-53660EE29E42}" type="presParOf" srcId="{F4D11757-85B2-40D0-A72F-59ECD0E977D7}" destId="{132CF376-0342-4F5C-B11C-78EFFC07C0A8}" srcOrd="1" destOrd="0" presId="urn:microsoft.com/office/officeart/2008/layout/LinedList"/>
    <dgm:cxn modelId="{859661FF-6DB9-4453-91CF-345887AA06FA}" type="presParOf" srcId="{7D854D28-DA49-4567-82F7-9F4DBC13DF7F}" destId="{C1F99983-6093-48FC-A796-2258E20084E5}" srcOrd="8" destOrd="0" presId="urn:microsoft.com/office/officeart/2008/layout/LinedList"/>
    <dgm:cxn modelId="{A14F8E13-49BE-40FF-8045-F1C8A0FE8133}" type="presParOf" srcId="{7D854D28-DA49-4567-82F7-9F4DBC13DF7F}" destId="{B97DCE99-ECCA-4439-BB59-40712AE64C5B}" srcOrd="9" destOrd="0" presId="urn:microsoft.com/office/officeart/2008/layout/LinedList"/>
    <dgm:cxn modelId="{5082F640-8809-4D92-9AC3-D8C43DB6AE8E}" type="presParOf" srcId="{B97DCE99-ECCA-4439-BB59-40712AE64C5B}" destId="{3E7E0187-D9A5-4006-81AF-ACD108BCCED0}" srcOrd="0" destOrd="0" presId="urn:microsoft.com/office/officeart/2008/layout/LinedList"/>
    <dgm:cxn modelId="{DB79C246-6D99-4F0F-AFCC-C91E0F721D8D}" type="presParOf" srcId="{B97DCE99-ECCA-4439-BB59-40712AE64C5B}" destId="{452902E9-F9ED-44CC-BEF8-19B908F30ED0}" srcOrd="1" destOrd="0" presId="urn:microsoft.com/office/officeart/2008/layout/LinedList"/>
    <dgm:cxn modelId="{6A1DFA1B-EA8B-462A-858E-597865E39288}" type="presParOf" srcId="{7D854D28-DA49-4567-82F7-9F4DBC13DF7F}" destId="{0F1E2FC4-B7C6-4BDA-B155-82B994BBAB09}" srcOrd="10" destOrd="0" presId="urn:microsoft.com/office/officeart/2008/layout/LinedList"/>
    <dgm:cxn modelId="{178720E7-BDF9-4207-879F-C01F00389B20}" type="presParOf" srcId="{7D854D28-DA49-4567-82F7-9F4DBC13DF7F}" destId="{7C550E12-F7AF-4FE5-B723-9D3531DE0E78}" srcOrd="11" destOrd="0" presId="urn:microsoft.com/office/officeart/2008/layout/LinedList"/>
    <dgm:cxn modelId="{8AE7FC6F-AEDB-4E97-88BA-FCC66ED1F397}" type="presParOf" srcId="{7C550E12-F7AF-4FE5-B723-9D3531DE0E78}" destId="{C9B89C9F-BEA0-452B-81BF-33AD1CECEBB5}" srcOrd="0" destOrd="0" presId="urn:microsoft.com/office/officeart/2008/layout/LinedList"/>
    <dgm:cxn modelId="{2145D6B0-1BAF-46CB-BCBC-C086EB02555A}" type="presParOf" srcId="{7C550E12-F7AF-4FE5-B723-9D3531DE0E78}" destId="{CB3B60B0-E2AC-4376-8835-6939D3DCA9D4}" srcOrd="1" destOrd="0" presId="urn:microsoft.com/office/officeart/2008/layout/LinedList"/>
    <dgm:cxn modelId="{2AA30AD6-D2FA-4965-BF2A-1B7D44C279FA}" type="presParOf" srcId="{7D854D28-DA49-4567-82F7-9F4DBC13DF7F}" destId="{CDACC445-C665-46B5-8C7E-4E8E89495EDF}" srcOrd="12" destOrd="0" presId="urn:microsoft.com/office/officeart/2008/layout/LinedList"/>
    <dgm:cxn modelId="{5CB6A524-0120-4570-8AB6-CC96DF81C915}" type="presParOf" srcId="{7D854D28-DA49-4567-82F7-9F4DBC13DF7F}" destId="{66A0F13D-D11D-46E7-9998-8B34BFB760E7}" srcOrd="13" destOrd="0" presId="urn:microsoft.com/office/officeart/2008/layout/LinedList"/>
    <dgm:cxn modelId="{20BABCF5-AED9-4255-BDFD-41ADE323A050}" type="presParOf" srcId="{66A0F13D-D11D-46E7-9998-8B34BFB760E7}" destId="{BB021E05-05E4-4422-AD95-69CA9B203682}" srcOrd="0" destOrd="0" presId="urn:microsoft.com/office/officeart/2008/layout/LinedList"/>
    <dgm:cxn modelId="{9C2DD72F-F6EF-45B6-9550-EEF183B9155F}" type="presParOf" srcId="{66A0F13D-D11D-46E7-9998-8B34BFB760E7}" destId="{59711176-8FA4-40FA-BF62-A82C36515925}" srcOrd="1" destOrd="0" presId="urn:microsoft.com/office/officeart/2008/layout/LinedList"/>
    <dgm:cxn modelId="{EBE502A4-0C40-46C6-9442-25CA6CA5CB05}" type="presParOf" srcId="{7D854D28-DA49-4567-82F7-9F4DBC13DF7F}" destId="{583EF8F7-8B3C-4899-97C7-28C1F43308CD}" srcOrd="14" destOrd="0" presId="urn:microsoft.com/office/officeart/2008/layout/LinedList"/>
    <dgm:cxn modelId="{C9DA19CA-9DD6-40D8-9047-ABAB2A164C1D}" type="presParOf" srcId="{7D854D28-DA49-4567-82F7-9F4DBC13DF7F}" destId="{BF44697A-4331-46A3-AA50-0C789AFE6C80}" srcOrd="15" destOrd="0" presId="urn:microsoft.com/office/officeart/2008/layout/LinedList"/>
    <dgm:cxn modelId="{693D7506-217F-43BA-AD5C-152A7C0C0FE1}" type="presParOf" srcId="{BF44697A-4331-46A3-AA50-0C789AFE6C80}" destId="{9A191CEF-8F5A-4915-A296-342364321764}" srcOrd="0" destOrd="0" presId="urn:microsoft.com/office/officeart/2008/layout/LinedList"/>
    <dgm:cxn modelId="{9859C9D8-F14A-4052-AA12-60D5AAE6F093}" type="presParOf" srcId="{BF44697A-4331-46A3-AA50-0C789AFE6C80}" destId="{4EA864EC-479D-4807-9F6D-96CEFAECB07A}" srcOrd="1" destOrd="0" presId="urn:microsoft.com/office/officeart/2008/layout/LinedList"/>
    <dgm:cxn modelId="{50BB3B4F-4BAC-4155-B762-E05AA2C53BE3}" type="presParOf" srcId="{7D854D28-DA49-4567-82F7-9F4DBC13DF7F}" destId="{5797930B-44D6-4F41-A230-814C83589E4D}" srcOrd="16" destOrd="0" presId="urn:microsoft.com/office/officeart/2008/layout/LinedList"/>
    <dgm:cxn modelId="{344DD83A-AAB8-499B-8E2D-6C38D344F0A3}" type="presParOf" srcId="{7D854D28-DA49-4567-82F7-9F4DBC13DF7F}" destId="{CC6305C3-37B0-4BDF-A60E-C3BCC435B06D}" srcOrd="17" destOrd="0" presId="urn:microsoft.com/office/officeart/2008/layout/LinedList"/>
    <dgm:cxn modelId="{DFBEA68B-1CCD-413F-88C8-2ABD51A13663}" type="presParOf" srcId="{CC6305C3-37B0-4BDF-A60E-C3BCC435B06D}" destId="{1051B47F-1505-4A9D-9CDA-E4BC3DE9F610}" srcOrd="0" destOrd="0" presId="urn:microsoft.com/office/officeart/2008/layout/LinedList"/>
    <dgm:cxn modelId="{325BC1FA-41B9-4AC5-B39B-8DED255E3A3B}" type="presParOf" srcId="{CC6305C3-37B0-4BDF-A60E-C3BCC435B06D}" destId="{982C348D-D8DE-4901-90A7-E49A25A8BEB9}" srcOrd="1" destOrd="0" presId="urn:microsoft.com/office/officeart/2008/layout/LinedList"/>
    <dgm:cxn modelId="{AE26350F-2483-4FF7-9E66-D3D02E496808}" type="presParOf" srcId="{7D854D28-DA49-4567-82F7-9F4DBC13DF7F}" destId="{38B5F2E1-3955-4B9F-8EF0-E4999FE460D6}" srcOrd="18" destOrd="0" presId="urn:microsoft.com/office/officeart/2008/layout/LinedList"/>
    <dgm:cxn modelId="{9A00338C-5CC4-406F-B294-B9352AE4D102}" type="presParOf" srcId="{7D854D28-DA49-4567-82F7-9F4DBC13DF7F}" destId="{C16F838E-18DF-453D-8D2A-131B8CFB3AEC}" srcOrd="19" destOrd="0" presId="urn:microsoft.com/office/officeart/2008/layout/LinedList"/>
    <dgm:cxn modelId="{D4015703-23D0-45A1-B460-EA35FDFDD77A}" type="presParOf" srcId="{C16F838E-18DF-453D-8D2A-131B8CFB3AEC}" destId="{70C95661-0997-463F-9C06-9480AF479FA0}" srcOrd="0" destOrd="0" presId="urn:microsoft.com/office/officeart/2008/layout/LinedList"/>
    <dgm:cxn modelId="{BB0124F5-8BA7-4DB0-B8F5-89B9AC83D466}" type="presParOf" srcId="{C16F838E-18DF-453D-8D2A-131B8CFB3AEC}" destId="{4F2D9724-41C7-434D-A887-AFC61E9498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E17434-8C61-4C64-88DD-AE9D07CE067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D4295586-8B78-4CEB-9E05-F07A2144F05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>
              <a:latin typeface="Calibri"/>
              <a:cs typeface="Calibri"/>
            </a:rPr>
            <a:t>Provided in each room:</a:t>
          </a:r>
        </a:p>
      </dgm:t>
    </dgm:pt>
    <dgm:pt modelId="{25459823-BF68-40A4-876E-D097D7EEFD0E}" type="parTrans" cxnId="{87597948-C261-4C69-B663-BB37046E2465}">
      <dgm:prSet/>
      <dgm:spPr/>
      <dgm:t>
        <a:bodyPr/>
        <a:lstStyle/>
        <a:p>
          <a:endParaRPr lang="en-US"/>
        </a:p>
      </dgm:t>
    </dgm:pt>
    <dgm:pt modelId="{37743F05-A479-4F10-80FF-5735454D26D8}" type="sibTrans" cxnId="{87597948-C261-4C69-B663-BB37046E2465}">
      <dgm:prSet/>
      <dgm:spPr/>
      <dgm:t>
        <a:bodyPr/>
        <a:lstStyle/>
        <a:p>
          <a:endParaRPr lang="en-US"/>
        </a:p>
      </dgm:t>
    </dgm:pt>
    <dgm:pt modelId="{96C874AD-37F2-4386-85AB-D0EEF91077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Bed</a:t>
          </a:r>
        </a:p>
      </dgm:t>
    </dgm:pt>
    <dgm:pt modelId="{A95E3275-940B-4849-8416-A2CEB516EDD5}" type="parTrans" cxnId="{75B09251-0BA9-413C-B41C-D41ACF5978B3}">
      <dgm:prSet/>
      <dgm:spPr/>
      <dgm:t>
        <a:bodyPr/>
        <a:lstStyle/>
        <a:p>
          <a:endParaRPr lang="en-US"/>
        </a:p>
      </dgm:t>
    </dgm:pt>
    <dgm:pt modelId="{67CC5E8F-99BF-4534-A439-132F383488D8}" type="sibTrans" cxnId="{75B09251-0BA9-413C-B41C-D41ACF5978B3}">
      <dgm:prSet/>
      <dgm:spPr/>
      <dgm:t>
        <a:bodyPr/>
        <a:lstStyle/>
        <a:p>
          <a:endParaRPr lang="en-US"/>
        </a:p>
      </dgm:t>
    </dgm:pt>
    <dgm:pt modelId="{102096D5-84C2-4D00-9254-8303376688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Mattress</a:t>
          </a:r>
        </a:p>
      </dgm:t>
    </dgm:pt>
    <dgm:pt modelId="{04DCA6FA-AFFC-483B-9B96-E25D13D4F37B}" type="parTrans" cxnId="{F0F0576C-2E78-422D-896E-940FE75040B1}">
      <dgm:prSet/>
      <dgm:spPr/>
      <dgm:t>
        <a:bodyPr/>
        <a:lstStyle/>
        <a:p>
          <a:endParaRPr lang="en-US"/>
        </a:p>
      </dgm:t>
    </dgm:pt>
    <dgm:pt modelId="{48A32842-B411-4008-9122-5DB7D6CA7921}" type="sibTrans" cxnId="{F0F0576C-2E78-422D-896E-940FE75040B1}">
      <dgm:prSet/>
      <dgm:spPr/>
      <dgm:t>
        <a:bodyPr/>
        <a:lstStyle/>
        <a:p>
          <a:endParaRPr lang="en-US"/>
        </a:p>
      </dgm:t>
    </dgm:pt>
    <dgm:pt modelId="{8DD1BA7A-674F-4BF6-A87E-4C8ACE1279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Wardrobe w/ drawers</a:t>
          </a:r>
        </a:p>
      </dgm:t>
    </dgm:pt>
    <dgm:pt modelId="{0C9A72C8-D23A-4A9C-BD38-EFEEC86D008C}" type="parTrans" cxnId="{A5849524-94AC-4DD1-A70E-CBAD8D4B1163}">
      <dgm:prSet/>
      <dgm:spPr/>
      <dgm:t>
        <a:bodyPr/>
        <a:lstStyle/>
        <a:p>
          <a:endParaRPr lang="en-US"/>
        </a:p>
      </dgm:t>
    </dgm:pt>
    <dgm:pt modelId="{62237122-3869-42F5-AE57-6630E8EE732A}" type="sibTrans" cxnId="{A5849524-94AC-4DD1-A70E-CBAD8D4B1163}">
      <dgm:prSet/>
      <dgm:spPr/>
      <dgm:t>
        <a:bodyPr/>
        <a:lstStyle/>
        <a:p>
          <a:endParaRPr lang="en-US"/>
        </a:p>
      </dgm:t>
    </dgm:pt>
    <dgm:pt modelId="{C990DCEE-DACA-4D61-8B05-9BC4B37D0E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Desk/chair</a:t>
          </a:r>
        </a:p>
      </dgm:t>
    </dgm:pt>
    <dgm:pt modelId="{C6DCFDD0-D91D-44EF-84DB-86F3E684B8E5}" type="parTrans" cxnId="{31ADE5F9-E7D5-49C2-AC3D-BC1456936BC7}">
      <dgm:prSet/>
      <dgm:spPr/>
      <dgm:t>
        <a:bodyPr/>
        <a:lstStyle/>
        <a:p>
          <a:endParaRPr lang="en-US"/>
        </a:p>
      </dgm:t>
    </dgm:pt>
    <dgm:pt modelId="{EBD79003-D36E-4177-838D-F69AC1347876}" type="sibTrans" cxnId="{31ADE5F9-E7D5-49C2-AC3D-BC1456936BC7}">
      <dgm:prSet/>
      <dgm:spPr/>
      <dgm:t>
        <a:bodyPr/>
        <a:lstStyle/>
        <a:p>
          <a:endParaRPr lang="en-US"/>
        </a:p>
      </dgm:t>
    </dgm:pt>
    <dgm:pt modelId="{2338B838-A0E4-44E5-B966-722FE127AA8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>
              <a:latin typeface="Calibri"/>
              <a:cs typeface="Calibri"/>
            </a:rPr>
            <a:t>You bring:</a:t>
          </a:r>
        </a:p>
      </dgm:t>
    </dgm:pt>
    <dgm:pt modelId="{546BA071-2A6E-4356-BE44-2D9FEBC51055}" type="parTrans" cxnId="{470A8A34-62A2-4691-921E-091823B7EAE5}">
      <dgm:prSet/>
      <dgm:spPr/>
      <dgm:t>
        <a:bodyPr/>
        <a:lstStyle/>
        <a:p>
          <a:endParaRPr lang="en-US"/>
        </a:p>
      </dgm:t>
    </dgm:pt>
    <dgm:pt modelId="{6DAD2048-8047-48B0-9773-9FE5A7B2CBF1}" type="sibTrans" cxnId="{470A8A34-62A2-4691-921E-091823B7EAE5}">
      <dgm:prSet/>
      <dgm:spPr/>
      <dgm:t>
        <a:bodyPr/>
        <a:lstStyle/>
        <a:p>
          <a:endParaRPr lang="en-US"/>
        </a:p>
      </dgm:t>
    </dgm:pt>
    <dgm:pt modelId="{60FCD089-B76C-4654-B0C9-9B4F735180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Decorations</a:t>
          </a:r>
        </a:p>
      </dgm:t>
    </dgm:pt>
    <dgm:pt modelId="{6EDF3B6B-25B2-4118-ADE6-5BAE57D3E634}" type="parTrans" cxnId="{BFE34B68-9E9B-4B0E-972E-B18283C99A2F}">
      <dgm:prSet/>
      <dgm:spPr/>
      <dgm:t>
        <a:bodyPr/>
        <a:lstStyle/>
        <a:p>
          <a:endParaRPr lang="en-US"/>
        </a:p>
      </dgm:t>
    </dgm:pt>
    <dgm:pt modelId="{EFBC643A-CD05-497B-9724-8A281839E5DA}" type="sibTrans" cxnId="{BFE34B68-9E9B-4B0E-972E-B18283C99A2F}">
      <dgm:prSet/>
      <dgm:spPr/>
      <dgm:t>
        <a:bodyPr/>
        <a:lstStyle/>
        <a:p>
          <a:endParaRPr lang="en-US"/>
        </a:p>
      </dgm:t>
    </dgm:pt>
    <dgm:pt modelId="{939076CC-8A17-4357-AA10-25B704FFD0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Bedding</a:t>
          </a:r>
        </a:p>
      </dgm:t>
    </dgm:pt>
    <dgm:pt modelId="{2DCBA276-2C43-40A7-8E99-CF696FC849A9}" type="parTrans" cxnId="{0A3E1685-7427-4CA0-AE92-8FBB282C0F39}">
      <dgm:prSet/>
      <dgm:spPr/>
      <dgm:t>
        <a:bodyPr/>
        <a:lstStyle/>
        <a:p>
          <a:endParaRPr lang="en-US"/>
        </a:p>
      </dgm:t>
    </dgm:pt>
    <dgm:pt modelId="{AE033B93-75FC-4F99-B6D8-9916A17ED58C}" type="sibTrans" cxnId="{0A3E1685-7427-4CA0-AE92-8FBB282C0F39}">
      <dgm:prSet/>
      <dgm:spPr/>
      <dgm:t>
        <a:bodyPr/>
        <a:lstStyle/>
        <a:p>
          <a:endParaRPr lang="en-US"/>
        </a:p>
      </dgm:t>
    </dgm:pt>
    <dgm:pt modelId="{BAF3FC59-8A76-416C-B94B-D9754EC092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Mini fridge</a:t>
          </a:r>
        </a:p>
      </dgm:t>
    </dgm:pt>
    <dgm:pt modelId="{C6B473B6-98CB-45F5-A65F-901637AC0E25}" type="parTrans" cxnId="{30774BEE-8F43-4461-8FCD-F66AF39DB737}">
      <dgm:prSet/>
      <dgm:spPr/>
      <dgm:t>
        <a:bodyPr/>
        <a:lstStyle/>
        <a:p>
          <a:endParaRPr lang="en-US"/>
        </a:p>
      </dgm:t>
    </dgm:pt>
    <dgm:pt modelId="{F45D6D84-6BF5-49C3-8758-28A151422AF7}" type="sibTrans" cxnId="{30774BEE-8F43-4461-8FCD-F66AF39DB737}">
      <dgm:prSet/>
      <dgm:spPr/>
      <dgm:t>
        <a:bodyPr/>
        <a:lstStyle/>
        <a:p>
          <a:endParaRPr lang="en-US"/>
        </a:p>
      </dgm:t>
    </dgm:pt>
    <dgm:pt modelId="{A7467C31-CF98-4FF3-AE8B-76A4D435E4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Microwave</a:t>
          </a:r>
        </a:p>
      </dgm:t>
    </dgm:pt>
    <dgm:pt modelId="{9B24A7ED-BBD1-458A-ABCF-B1CA33569DD7}" type="parTrans" cxnId="{98CD53BF-FFDD-4702-9DBB-54EC745C30AE}">
      <dgm:prSet/>
      <dgm:spPr/>
      <dgm:t>
        <a:bodyPr/>
        <a:lstStyle/>
        <a:p>
          <a:endParaRPr lang="en-US"/>
        </a:p>
      </dgm:t>
    </dgm:pt>
    <dgm:pt modelId="{18C20C9E-C860-4875-9040-5D6379F28669}" type="sibTrans" cxnId="{98CD53BF-FFDD-4702-9DBB-54EC745C30AE}">
      <dgm:prSet/>
      <dgm:spPr/>
      <dgm:t>
        <a:bodyPr/>
        <a:lstStyle/>
        <a:p>
          <a:endParaRPr lang="en-US"/>
        </a:p>
      </dgm:t>
    </dgm:pt>
    <dgm:pt modelId="{69C89A38-AD8F-46EB-96E3-52027EBD5F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Etc.</a:t>
          </a:r>
        </a:p>
      </dgm:t>
    </dgm:pt>
    <dgm:pt modelId="{C478BFE8-AC90-480F-83CD-6DB1B76F7BFC}" type="parTrans" cxnId="{6DABCF9D-85BF-4B7F-836E-DE8BF1488E70}">
      <dgm:prSet/>
      <dgm:spPr/>
      <dgm:t>
        <a:bodyPr/>
        <a:lstStyle/>
        <a:p>
          <a:endParaRPr lang="en-US"/>
        </a:p>
      </dgm:t>
    </dgm:pt>
    <dgm:pt modelId="{50F06A57-5A26-4047-8E99-8782B1BF70F6}" type="sibTrans" cxnId="{6DABCF9D-85BF-4B7F-836E-DE8BF1488E70}">
      <dgm:prSet/>
      <dgm:spPr/>
      <dgm:t>
        <a:bodyPr/>
        <a:lstStyle/>
        <a:p>
          <a:endParaRPr lang="en-US"/>
        </a:p>
      </dgm:t>
    </dgm:pt>
    <dgm:pt modelId="{ECCFB0AA-CCED-4F03-8A64-EFB0369CFA39}" type="pres">
      <dgm:prSet presAssocID="{F5E17434-8C61-4C64-88DD-AE9D07CE067E}" presName="root" presStyleCnt="0">
        <dgm:presLayoutVars>
          <dgm:dir/>
          <dgm:resizeHandles val="exact"/>
        </dgm:presLayoutVars>
      </dgm:prSet>
      <dgm:spPr/>
    </dgm:pt>
    <dgm:pt modelId="{FE63B953-BA23-46CD-8207-40CD9BB4755B}" type="pres">
      <dgm:prSet presAssocID="{D4295586-8B78-4CEB-9E05-F07A2144F058}" presName="compNode" presStyleCnt="0"/>
      <dgm:spPr/>
    </dgm:pt>
    <dgm:pt modelId="{42433C7A-6203-4BA5-A8F8-40861F3F2D19}" type="pres">
      <dgm:prSet presAssocID="{D4295586-8B78-4CEB-9E05-F07A2144F05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d"/>
        </a:ext>
      </dgm:extLst>
    </dgm:pt>
    <dgm:pt modelId="{BEA48F0C-89EB-4CE4-B373-569B840BD7D9}" type="pres">
      <dgm:prSet presAssocID="{D4295586-8B78-4CEB-9E05-F07A2144F058}" presName="iconSpace" presStyleCnt="0"/>
      <dgm:spPr/>
    </dgm:pt>
    <dgm:pt modelId="{E01A531E-FE0D-486B-8920-F2380CF6B617}" type="pres">
      <dgm:prSet presAssocID="{D4295586-8B78-4CEB-9E05-F07A2144F058}" presName="parTx" presStyleLbl="revTx" presStyleIdx="0" presStyleCnt="4">
        <dgm:presLayoutVars>
          <dgm:chMax val="0"/>
          <dgm:chPref val="0"/>
        </dgm:presLayoutVars>
      </dgm:prSet>
      <dgm:spPr/>
    </dgm:pt>
    <dgm:pt modelId="{639C369D-9E49-4689-9C43-6223593E32BE}" type="pres">
      <dgm:prSet presAssocID="{D4295586-8B78-4CEB-9E05-F07A2144F058}" presName="txSpace" presStyleCnt="0"/>
      <dgm:spPr/>
    </dgm:pt>
    <dgm:pt modelId="{8735E133-EEF2-4BF2-B0EB-845B1E2A4084}" type="pres">
      <dgm:prSet presAssocID="{D4295586-8B78-4CEB-9E05-F07A2144F058}" presName="desTx" presStyleLbl="revTx" presStyleIdx="1" presStyleCnt="4">
        <dgm:presLayoutVars/>
      </dgm:prSet>
      <dgm:spPr/>
    </dgm:pt>
    <dgm:pt modelId="{557BFD2B-36D9-4446-87EF-A53A8EEEA24F}" type="pres">
      <dgm:prSet presAssocID="{37743F05-A479-4F10-80FF-5735454D26D8}" presName="sibTrans" presStyleCnt="0"/>
      <dgm:spPr/>
    </dgm:pt>
    <dgm:pt modelId="{E4699BB3-CA35-4856-BAFC-4778BFB63EEA}" type="pres">
      <dgm:prSet presAssocID="{2338B838-A0E4-44E5-B966-722FE127AA85}" presName="compNode" presStyleCnt="0"/>
      <dgm:spPr/>
    </dgm:pt>
    <dgm:pt modelId="{22E469CC-E6F4-42D4-9DBF-8757A2610CD9}" type="pres">
      <dgm:prSet presAssocID="{2338B838-A0E4-44E5-B966-722FE127AA8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ntern"/>
        </a:ext>
      </dgm:extLst>
    </dgm:pt>
    <dgm:pt modelId="{F0399069-4A63-4608-891E-AF70E901DBE6}" type="pres">
      <dgm:prSet presAssocID="{2338B838-A0E4-44E5-B966-722FE127AA85}" presName="iconSpace" presStyleCnt="0"/>
      <dgm:spPr/>
    </dgm:pt>
    <dgm:pt modelId="{1709B77D-F53A-4959-A2A0-642CD6B4C971}" type="pres">
      <dgm:prSet presAssocID="{2338B838-A0E4-44E5-B966-722FE127AA85}" presName="parTx" presStyleLbl="revTx" presStyleIdx="2" presStyleCnt="4">
        <dgm:presLayoutVars>
          <dgm:chMax val="0"/>
          <dgm:chPref val="0"/>
        </dgm:presLayoutVars>
      </dgm:prSet>
      <dgm:spPr/>
    </dgm:pt>
    <dgm:pt modelId="{842A0707-7BB3-4BEB-8A30-6442413C7913}" type="pres">
      <dgm:prSet presAssocID="{2338B838-A0E4-44E5-B966-722FE127AA85}" presName="txSpace" presStyleCnt="0"/>
      <dgm:spPr/>
    </dgm:pt>
    <dgm:pt modelId="{9CE03529-EA26-435E-A63F-DDFC2AE23F19}" type="pres">
      <dgm:prSet presAssocID="{2338B838-A0E4-44E5-B966-722FE127AA85}" presName="desTx" presStyleLbl="revTx" presStyleIdx="3" presStyleCnt="4">
        <dgm:presLayoutVars/>
      </dgm:prSet>
      <dgm:spPr/>
    </dgm:pt>
  </dgm:ptLst>
  <dgm:cxnLst>
    <dgm:cxn modelId="{0063C10B-9246-4384-BE59-D5A3DB97B258}" type="presOf" srcId="{96C874AD-37F2-4386-85AB-D0EEF910777D}" destId="{8735E133-EEF2-4BF2-B0EB-845B1E2A4084}" srcOrd="0" destOrd="0" presId="urn:microsoft.com/office/officeart/2018/2/layout/IconLabelDescriptionList"/>
    <dgm:cxn modelId="{7364EA0B-A052-4B33-9549-ECF47D5162F7}" type="presOf" srcId="{F5E17434-8C61-4C64-88DD-AE9D07CE067E}" destId="{ECCFB0AA-CCED-4F03-8A64-EFB0369CFA39}" srcOrd="0" destOrd="0" presId="urn:microsoft.com/office/officeart/2018/2/layout/IconLabelDescriptionList"/>
    <dgm:cxn modelId="{A5849524-94AC-4DD1-A70E-CBAD8D4B1163}" srcId="{D4295586-8B78-4CEB-9E05-F07A2144F058}" destId="{8DD1BA7A-674F-4BF6-A87E-4C8ACE127922}" srcOrd="2" destOrd="0" parTransId="{0C9A72C8-D23A-4A9C-BD38-EFEEC86D008C}" sibTransId="{62237122-3869-42F5-AE57-6630E8EE732A}"/>
    <dgm:cxn modelId="{F2BE0D27-BBF0-468F-8E7F-5340B2ADAE32}" type="presOf" srcId="{2338B838-A0E4-44E5-B966-722FE127AA85}" destId="{1709B77D-F53A-4959-A2A0-642CD6B4C971}" srcOrd="0" destOrd="0" presId="urn:microsoft.com/office/officeart/2018/2/layout/IconLabelDescriptionList"/>
    <dgm:cxn modelId="{40675832-D658-47B7-9AD7-0A48EB1D6F97}" type="presOf" srcId="{BAF3FC59-8A76-416C-B94B-D9754EC09235}" destId="{9CE03529-EA26-435E-A63F-DDFC2AE23F19}" srcOrd="0" destOrd="2" presId="urn:microsoft.com/office/officeart/2018/2/layout/IconLabelDescriptionList"/>
    <dgm:cxn modelId="{470A8A34-62A2-4691-921E-091823B7EAE5}" srcId="{F5E17434-8C61-4C64-88DD-AE9D07CE067E}" destId="{2338B838-A0E4-44E5-B966-722FE127AA85}" srcOrd="1" destOrd="0" parTransId="{546BA071-2A6E-4356-BE44-2D9FEBC51055}" sibTransId="{6DAD2048-8047-48B0-9773-9FE5A7B2CBF1}"/>
    <dgm:cxn modelId="{69E2E161-7869-4ABF-92EA-E2729CD1CBC2}" type="presOf" srcId="{D4295586-8B78-4CEB-9E05-F07A2144F058}" destId="{E01A531E-FE0D-486B-8920-F2380CF6B617}" srcOrd="0" destOrd="0" presId="urn:microsoft.com/office/officeart/2018/2/layout/IconLabelDescriptionList"/>
    <dgm:cxn modelId="{BFE34B68-9E9B-4B0E-972E-B18283C99A2F}" srcId="{2338B838-A0E4-44E5-B966-722FE127AA85}" destId="{60FCD089-B76C-4654-B0C9-9B4F73518094}" srcOrd="0" destOrd="0" parTransId="{6EDF3B6B-25B2-4118-ADE6-5BAE57D3E634}" sibTransId="{EFBC643A-CD05-497B-9724-8A281839E5DA}"/>
    <dgm:cxn modelId="{87597948-C261-4C69-B663-BB37046E2465}" srcId="{F5E17434-8C61-4C64-88DD-AE9D07CE067E}" destId="{D4295586-8B78-4CEB-9E05-F07A2144F058}" srcOrd="0" destOrd="0" parTransId="{25459823-BF68-40A4-876E-D097D7EEFD0E}" sibTransId="{37743F05-A479-4F10-80FF-5735454D26D8}"/>
    <dgm:cxn modelId="{94D49068-30D8-4BEE-8692-991D9C141F72}" type="presOf" srcId="{69C89A38-AD8F-46EB-96E3-52027EBD5F0B}" destId="{9CE03529-EA26-435E-A63F-DDFC2AE23F19}" srcOrd="0" destOrd="4" presId="urn:microsoft.com/office/officeart/2018/2/layout/IconLabelDescriptionList"/>
    <dgm:cxn modelId="{F0F0576C-2E78-422D-896E-940FE75040B1}" srcId="{D4295586-8B78-4CEB-9E05-F07A2144F058}" destId="{102096D5-84C2-4D00-9254-83033766889E}" srcOrd="1" destOrd="0" parTransId="{04DCA6FA-AFFC-483B-9B96-E25D13D4F37B}" sibTransId="{48A32842-B411-4008-9122-5DB7D6CA7921}"/>
    <dgm:cxn modelId="{75B09251-0BA9-413C-B41C-D41ACF5978B3}" srcId="{D4295586-8B78-4CEB-9E05-F07A2144F058}" destId="{96C874AD-37F2-4386-85AB-D0EEF910777D}" srcOrd="0" destOrd="0" parTransId="{A95E3275-940B-4849-8416-A2CEB516EDD5}" sibTransId="{67CC5E8F-99BF-4534-A439-132F383488D8}"/>
    <dgm:cxn modelId="{0A3E1685-7427-4CA0-AE92-8FBB282C0F39}" srcId="{2338B838-A0E4-44E5-B966-722FE127AA85}" destId="{939076CC-8A17-4357-AA10-25B704FFD04D}" srcOrd="1" destOrd="0" parTransId="{2DCBA276-2C43-40A7-8E99-CF696FC849A9}" sibTransId="{AE033B93-75FC-4F99-B6D8-9916A17ED58C}"/>
    <dgm:cxn modelId="{5CE4D592-EA7F-4CFD-BCB6-EDC045053932}" type="presOf" srcId="{8DD1BA7A-674F-4BF6-A87E-4C8ACE127922}" destId="{8735E133-EEF2-4BF2-B0EB-845B1E2A4084}" srcOrd="0" destOrd="2" presId="urn:microsoft.com/office/officeart/2018/2/layout/IconLabelDescriptionList"/>
    <dgm:cxn modelId="{ADF73C98-F175-44F0-BD60-F5CCF9653008}" type="presOf" srcId="{A7467C31-CF98-4FF3-AE8B-76A4D435E41E}" destId="{9CE03529-EA26-435E-A63F-DDFC2AE23F19}" srcOrd="0" destOrd="3" presId="urn:microsoft.com/office/officeart/2018/2/layout/IconLabelDescriptionList"/>
    <dgm:cxn modelId="{6DABCF9D-85BF-4B7F-836E-DE8BF1488E70}" srcId="{2338B838-A0E4-44E5-B966-722FE127AA85}" destId="{69C89A38-AD8F-46EB-96E3-52027EBD5F0B}" srcOrd="4" destOrd="0" parTransId="{C478BFE8-AC90-480F-83CD-6DB1B76F7BFC}" sibTransId="{50F06A57-5A26-4047-8E99-8782B1BF70F6}"/>
    <dgm:cxn modelId="{A9D5C5B8-1ADF-4D2D-919A-5DB4FBCBE479}" type="presOf" srcId="{C990DCEE-DACA-4D61-8B05-9BC4B37D0E62}" destId="{8735E133-EEF2-4BF2-B0EB-845B1E2A4084}" srcOrd="0" destOrd="3" presId="urn:microsoft.com/office/officeart/2018/2/layout/IconLabelDescriptionList"/>
    <dgm:cxn modelId="{98CD53BF-FFDD-4702-9DBB-54EC745C30AE}" srcId="{2338B838-A0E4-44E5-B966-722FE127AA85}" destId="{A7467C31-CF98-4FF3-AE8B-76A4D435E41E}" srcOrd="3" destOrd="0" parTransId="{9B24A7ED-BBD1-458A-ABCF-B1CA33569DD7}" sibTransId="{18C20C9E-C860-4875-9040-5D6379F28669}"/>
    <dgm:cxn modelId="{B5CAD7C9-A887-4CAB-90FC-1BCED8DB098C}" type="presOf" srcId="{102096D5-84C2-4D00-9254-83033766889E}" destId="{8735E133-EEF2-4BF2-B0EB-845B1E2A4084}" srcOrd="0" destOrd="1" presId="urn:microsoft.com/office/officeart/2018/2/layout/IconLabelDescriptionList"/>
    <dgm:cxn modelId="{FEF3BEE1-3E11-4ED0-8F90-53BB962234ED}" type="presOf" srcId="{60FCD089-B76C-4654-B0C9-9B4F73518094}" destId="{9CE03529-EA26-435E-A63F-DDFC2AE23F19}" srcOrd="0" destOrd="0" presId="urn:microsoft.com/office/officeart/2018/2/layout/IconLabelDescriptionList"/>
    <dgm:cxn modelId="{30774BEE-8F43-4461-8FCD-F66AF39DB737}" srcId="{2338B838-A0E4-44E5-B966-722FE127AA85}" destId="{BAF3FC59-8A76-416C-B94B-D9754EC09235}" srcOrd="2" destOrd="0" parTransId="{C6B473B6-98CB-45F5-A65F-901637AC0E25}" sibTransId="{F45D6D84-6BF5-49C3-8758-28A151422AF7}"/>
    <dgm:cxn modelId="{98983DF4-72A9-43CA-89D3-185CB00C265B}" type="presOf" srcId="{939076CC-8A17-4357-AA10-25B704FFD04D}" destId="{9CE03529-EA26-435E-A63F-DDFC2AE23F19}" srcOrd="0" destOrd="1" presId="urn:microsoft.com/office/officeart/2018/2/layout/IconLabelDescriptionList"/>
    <dgm:cxn modelId="{31ADE5F9-E7D5-49C2-AC3D-BC1456936BC7}" srcId="{D4295586-8B78-4CEB-9E05-F07A2144F058}" destId="{C990DCEE-DACA-4D61-8B05-9BC4B37D0E62}" srcOrd="3" destOrd="0" parTransId="{C6DCFDD0-D91D-44EF-84DB-86F3E684B8E5}" sibTransId="{EBD79003-D36E-4177-838D-F69AC1347876}"/>
    <dgm:cxn modelId="{DF9E347E-02BB-48CE-BF76-EE54B24F7CC6}" type="presParOf" srcId="{ECCFB0AA-CCED-4F03-8A64-EFB0369CFA39}" destId="{FE63B953-BA23-46CD-8207-40CD9BB4755B}" srcOrd="0" destOrd="0" presId="urn:microsoft.com/office/officeart/2018/2/layout/IconLabelDescriptionList"/>
    <dgm:cxn modelId="{F9B8716B-DCAE-487C-8642-540EFDFCF2B3}" type="presParOf" srcId="{FE63B953-BA23-46CD-8207-40CD9BB4755B}" destId="{42433C7A-6203-4BA5-A8F8-40861F3F2D19}" srcOrd="0" destOrd="0" presId="urn:microsoft.com/office/officeart/2018/2/layout/IconLabelDescriptionList"/>
    <dgm:cxn modelId="{C836CD0D-D961-404C-AA19-6DCF7BDDDD63}" type="presParOf" srcId="{FE63B953-BA23-46CD-8207-40CD9BB4755B}" destId="{BEA48F0C-89EB-4CE4-B373-569B840BD7D9}" srcOrd="1" destOrd="0" presId="urn:microsoft.com/office/officeart/2018/2/layout/IconLabelDescriptionList"/>
    <dgm:cxn modelId="{9438A4E1-24D7-4969-A08B-A7E42887498D}" type="presParOf" srcId="{FE63B953-BA23-46CD-8207-40CD9BB4755B}" destId="{E01A531E-FE0D-486B-8920-F2380CF6B617}" srcOrd="2" destOrd="0" presId="urn:microsoft.com/office/officeart/2018/2/layout/IconLabelDescriptionList"/>
    <dgm:cxn modelId="{FBC18396-7A95-4A72-BB0A-C5DBA20FBE49}" type="presParOf" srcId="{FE63B953-BA23-46CD-8207-40CD9BB4755B}" destId="{639C369D-9E49-4689-9C43-6223593E32BE}" srcOrd="3" destOrd="0" presId="urn:microsoft.com/office/officeart/2018/2/layout/IconLabelDescriptionList"/>
    <dgm:cxn modelId="{A96F9249-C927-48B1-B8D9-384F4DEC4730}" type="presParOf" srcId="{FE63B953-BA23-46CD-8207-40CD9BB4755B}" destId="{8735E133-EEF2-4BF2-B0EB-845B1E2A4084}" srcOrd="4" destOrd="0" presId="urn:microsoft.com/office/officeart/2018/2/layout/IconLabelDescriptionList"/>
    <dgm:cxn modelId="{7E789CB1-B5E1-4AEC-8E10-486BEE2ACC10}" type="presParOf" srcId="{ECCFB0AA-CCED-4F03-8A64-EFB0369CFA39}" destId="{557BFD2B-36D9-4446-87EF-A53A8EEEA24F}" srcOrd="1" destOrd="0" presId="urn:microsoft.com/office/officeart/2018/2/layout/IconLabelDescriptionList"/>
    <dgm:cxn modelId="{A2F1D8F3-C7AB-4584-B3E3-B41860E76FAE}" type="presParOf" srcId="{ECCFB0AA-CCED-4F03-8A64-EFB0369CFA39}" destId="{E4699BB3-CA35-4856-BAFC-4778BFB63EEA}" srcOrd="2" destOrd="0" presId="urn:microsoft.com/office/officeart/2018/2/layout/IconLabelDescriptionList"/>
    <dgm:cxn modelId="{2DCCC208-2326-4897-BFEF-AAF8410CE1CE}" type="presParOf" srcId="{E4699BB3-CA35-4856-BAFC-4778BFB63EEA}" destId="{22E469CC-E6F4-42D4-9DBF-8757A2610CD9}" srcOrd="0" destOrd="0" presId="urn:microsoft.com/office/officeart/2018/2/layout/IconLabelDescriptionList"/>
    <dgm:cxn modelId="{6F2A4DE6-3349-428D-810B-9E63702E919F}" type="presParOf" srcId="{E4699BB3-CA35-4856-BAFC-4778BFB63EEA}" destId="{F0399069-4A63-4608-891E-AF70E901DBE6}" srcOrd="1" destOrd="0" presId="urn:microsoft.com/office/officeart/2018/2/layout/IconLabelDescriptionList"/>
    <dgm:cxn modelId="{4FACE6B8-5CF1-471B-8AEC-CAC4FD79BDCC}" type="presParOf" srcId="{E4699BB3-CA35-4856-BAFC-4778BFB63EEA}" destId="{1709B77D-F53A-4959-A2A0-642CD6B4C971}" srcOrd="2" destOrd="0" presId="urn:microsoft.com/office/officeart/2018/2/layout/IconLabelDescriptionList"/>
    <dgm:cxn modelId="{0350F7F7-D588-4C86-9FA3-7E02ACCC515F}" type="presParOf" srcId="{E4699BB3-CA35-4856-BAFC-4778BFB63EEA}" destId="{842A0707-7BB3-4BEB-8A30-6442413C7913}" srcOrd="3" destOrd="0" presId="urn:microsoft.com/office/officeart/2018/2/layout/IconLabelDescriptionList"/>
    <dgm:cxn modelId="{09A8506D-63B0-4C72-9624-47BBB9CE570A}" type="presParOf" srcId="{E4699BB3-CA35-4856-BAFC-4778BFB63EEA}" destId="{9CE03529-EA26-435E-A63F-DDFC2AE23F1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F9FE56-E7CD-4B6B-96C1-79B3885259C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CABDB6-7016-42EB-9B0C-63A089BBCE40}">
      <dgm:prSet/>
      <dgm:spPr/>
      <dgm:t>
        <a:bodyPr/>
        <a:lstStyle/>
        <a:p>
          <a:r>
            <a:rPr lang="en-US" b="1"/>
            <a:t>ACT Minimum Score</a:t>
          </a:r>
        </a:p>
      </dgm:t>
    </dgm:pt>
    <dgm:pt modelId="{F1CB6861-90E1-470F-BBB6-10CF506E3D16}" type="parTrans" cxnId="{33DAA9C0-B06B-462F-BD1E-FD07BACD3949}">
      <dgm:prSet/>
      <dgm:spPr/>
      <dgm:t>
        <a:bodyPr/>
        <a:lstStyle/>
        <a:p>
          <a:endParaRPr lang="en-US"/>
        </a:p>
      </dgm:t>
    </dgm:pt>
    <dgm:pt modelId="{CAC127D3-6CDC-48E4-B622-0FA7B853FFC7}" type="sibTrans" cxnId="{33DAA9C0-B06B-462F-BD1E-FD07BACD3949}">
      <dgm:prSet/>
      <dgm:spPr/>
      <dgm:t>
        <a:bodyPr/>
        <a:lstStyle/>
        <a:p>
          <a:endParaRPr lang="en-US"/>
        </a:p>
      </dgm:t>
    </dgm:pt>
    <dgm:pt modelId="{F352CCF8-E22D-429C-8B96-E599283A0757}">
      <dgm:prSet/>
      <dgm:spPr/>
      <dgm:t>
        <a:bodyPr/>
        <a:lstStyle/>
        <a:p>
          <a:pPr rtl="0"/>
          <a:r>
            <a:rPr lang="en-US"/>
            <a:t>English –</a:t>
          </a:r>
          <a:r>
            <a:rPr lang="en-US">
              <a:latin typeface="Calibri Light" panose="020F0302020204030204"/>
            </a:rPr>
            <a:t> 18</a:t>
          </a:r>
          <a:endParaRPr lang="en-US"/>
        </a:p>
      </dgm:t>
    </dgm:pt>
    <dgm:pt modelId="{B11A4815-A032-4C67-8980-AA70BA9517E6}" type="parTrans" cxnId="{D2C9DA39-A4D9-48B7-9E32-3D4960A6486E}">
      <dgm:prSet/>
      <dgm:spPr/>
      <dgm:t>
        <a:bodyPr/>
        <a:lstStyle/>
        <a:p>
          <a:endParaRPr lang="en-US"/>
        </a:p>
      </dgm:t>
    </dgm:pt>
    <dgm:pt modelId="{78E6B811-E8E1-4E38-8C95-33E356882F09}" type="sibTrans" cxnId="{D2C9DA39-A4D9-48B7-9E32-3D4960A6486E}">
      <dgm:prSet/>
      <dgm:spPr/>
      <dgm:t>
        <a:bodyPr/>
        <a:lstStyle/>
        <a:p>
          <a:endParaRPr lang="en-US"/>
        </a:p>
      </dgm:t>
    </dgm:pt>
    <dgm:pt modelId="{67968A9A-19A4-46AD-BD09-D523DA9E582F}">
      <dgm:prSet/>
      <dgm:spPr/>
      <dgm:t>
        <a:bodyPr/>
        <a:lstStyle/>
        <a:p>
          <a:r>
            <a:rPr lang="en-US"/>
            <a:t>Math – 22</a:t>
          </a:r>
        </a:p>
      </dgm:t>
    </dgm:pt>
    <dgm:pt modelId="{F51686E8-6AA0-44FD-BC10-4495FAAB3887}" type="parTrans" cxnId="{1078A2C2-E1A2-408B-97DE-4B9DDFA50A52}">
      <dgm:prSet/>
      <dgm:spPr/>
      <dgm:t>
        <a:bodyPr/>
        <a:lstStyle/>
        <a:p>
          <a:endParaRPr lang="en-US"/>
        </a:p>
      </dgm:t>
    </dgm:pt>
    <dgm:pt modelId="{EE5FD94B-C3B6-4AF8-A921-5FEF47208BF0}" type="sibTrans" cxnId="{1078A2C2-E1A2-408B-97DE-4B9DDFA50A52}">
      <dgm:prSet/>
      <dgm:spPr/>
      <dgm:t>
        <a:bodyPr/>
        <a:lstStyle/>
        <a:p>
          <a:endParaRPr lang="en-US"/>
        </a:p>
      </dgm:t>
    </dgm:pt>
    <dgm:pt modelId="{3E3B5E3B-0EAC-4B67-899C-1867CEA5F659}">
      <dgm:prSet/>
      <dgm:spPr/>
      <dgm:t>
        <a:bodyPr/>
        <a:lstStyle/>
        <a:p>
          <a:r>
            <a:rPr lang="en-US" b="1"/>
            <a:t>SAT Minimum Score</a:t>
          </a:r>
        </a:p>
      </dgm:t>
    </dgm:pt>
    <dgm:pt modelId="{10C4736E-5259-48D4-9C02-1AF81FFE6ABD}" type="parTrans" cxnId="{C5789E62-FBCF-4BD0-9F05-0DF58512D51A}">
      <dgm:prSet/>
      <dgm:spPr/>
      <dgm:t>
        <a:bodyPr/>
        <a:lstStyle/>
        <a:p>
          <a:endParaRPr lang="en-US"/>
        </a:p>
      </dgm:t>
    </dgm:pt>
    <dgm:pt modelId="{BF5F0F99-465C-4E25-A1E8-56E1CC66DAE2}" type="sibTrans" cxnId="{C5789E62-FBCF-4BD0-9F05-0DF58512D51A}">
      <dgm:prSet/>
      <dgm:spPr/>
      <dgm:t>
        <a:bodyPr/>
        <a:lstStyle/>
        <a:p>
          <a:endParaRPr lang="en-US"/>
        </a:p>
      </dgm:t>
    </dgm:pt>
    <dgm:pt modelId="{3D39628F-2FEE-447D-B919-F03875825A7B}">
      <dgm:prSet/>
      <dgm:spPr/>
      <dgm:t>
        <a:bodyPr/>
        <a:lstStyle/>
        <a:p>
          <a:r>
            <a:rPr lang="en-US"/>
            <a:t>ERW – 520</a:t>
          </a:r>
        </a:p>
      </dgm:t>
    </dgm:pt>
    <dgm:pt modelId="{10B53B03-210E-45AE-9564-E5309A4A7F60}" type="parTrans" cxnId="{C372C1CA-B4CD-48D3-A639-6757C260869A}">
      <dgm:prSet/>
      <dgm:spPr/>
      <dgm:t>
        <a:bodyPr/>
        <a:lstStyle/>
        <a:p>
          <a:endParaRPr lang="en-US"/>
        </a:p>
      </dgm:t>
    </dgm:pt>
    <dgm:pt modelId="{FCB4DFE5-78DE-447A-AFD4-0FC3C22B52CC}" type="sibTrans" cxnId="{C372C1CA-B4CD-48D3-A639-6757C260869A}">
      <dgm:prSet/>
      <dgm:spPr/>
      <dgm:t>
        <a:bodyPr/>
        <a:lstStyle/>
        <a:p>
          <a:endParaRPr lang="en-US"/>
        </a:p>
      </dgm:t>
    </dgm:pt>
    <dgm:pt modelId="{E794307B-EC5C-411D-A073-1F3034555C38}">
      <dgm:prSet/>
      <dgm:spPr/>
      <dgm:t>
        <a:bodyPr/>
        <a:lstStyle/>
        <a:p>
          <a:r>
            <a:rPr lang="en-US"/>
            <a:t>Math - 540</a:t>
          </a:r>
        </a:p>
      </dgm:t>
    </dgm:pt>
    <dgm:pt modelId="{1DED5A2E-72AA-4E4B-AD57-2B25A8C2391B}" type="parTrans" cxnId="{4701B37B-B8F6-49AB-9D8B-D3CD53ABF432}">
      <dgm:prSet/>
      <dgm:spPr/>
      <dgm:t>
        <a:bodyPr/>
        <a:lstStyle/>
        <a:p>
          <a:endParaRPr lang="en-US"/>
        </a:p>
      </dgm:t>
    </dgm:pt>
    <dgm:pt modelId="{9F4462D7-F3FC-4AD5-9E90-ADCF94BA33A9}" type="sibTrans" cxnId="{4701B37B-B8F6-49AB-9D8B-D3CD53ABF432}">
      <dgm:prSet/>
      <dgm:spPr/>
      <dgm:t>
        <a:bodyPr/>
        <a:lstStyle/>
        <a:p>
          <a:endParaRPr lang="en-US"/>
        </a:p>
      </dgm:t>
    </dgm:pt>
    <dgm:pt modelId="{9762E4FB-E943-4507-BE7E-4C8DF5BC4784}" type="pres">
      <dgm:prSet presAssocID="{72F9FE56-E7CD-4B6B-96C1-79B3885259CD}" presName="vert0" presStyleCnt="0">
        <dgm:presLayoutVars>
          <dgm:dir/>
          <dgm:animOne val="branch"/>
          <dgm:animLvl val="lvl"/>
        </dgm:presLayoutVars>
      </dgm:prSet>
      <dgm:spPr/>
    </dgm:pt>
    <dgm:pt modelId="{1E3F7154-CD25-4AE9-BF24-A52F47A3EF8E}" type="pres">
      <dgm:prSet presAssocID="{3DCABDB6-7016-42EB-9B0C-63A089BBCE40}" presName="thickLine" presStyleLbl="alignNode1" presStyleIdx="0" presStyleCnt="6"/>
      <dgm:spPr/>
    </dgm:pt>
    <dgm:pt modelId="{4D19204F-79D8-43E5-9C36-4E770AD789BE}" type="pres">
      <dgm:prSet presAssocID="{3DCABDB6-7016-42EB-9B0C-63A089BBCE40}" presName="horz1" presStyleCnt="0"/>
      <dgm:spPr/>
    </dgm:pt>
    <dgm:pt modelId="{830B6AC8-CF2F-4026-BE5D-77B841E56A33}" type="pres">
      <dgm:prSet presAssocID="{3DCABDB6-7016-42EB-9B0C-63A089BBCE40}" presName="tx1" presStyleLbl="revTx" presStyleIdx="0" presStyleCnt="6"/>
      <dgm:spPr/>
    </dgm:pt>
    <dgm:pt modelId="{3500ED66-B270-42F3-8ABD-688EC8911278}" type="pres">
      <dgm:prSet presAssocID="{3DCABDB6-7016-42EB-9B0C-63A089BBCE40}" presName="vert1" presStyleCnt="0"/>
      <dgm:spPr/>
    </dgm:pt>
    <dgm:pt modelId="{DD822E5A-A63E-4F46-93A0-40299DA76613}" type="pres">
      <dgm:prSet presAssocID="{F352CCF8-E22D-429C-8B96-E599283A0757}" presName="thickLine" presStyleLbl="alignNode1" presStyleIdx="1" presStyleCnt="6"/>
      <dgm:spPr/>
    </dgm:pt>
    <dgm:pt modelId="{BFFDCFE5-DBFD-4B83-B30E-29971D9EFD73}" type="pres">
      <dgm:prSet presAssocID="{F352CCF8-E22D-429C-8B96-E599283A0757}" presName="horz1" presStyleCnt="0"/>
      <dgm:spPr/>
    </dgm:pt>
    <dgm:pt modelId="{39A7D614-A56C-4FE4-A69D-C29463588E9B}" type="pres">
      <dgm:prSet presAssocID="{F352CCF8-E22D-429C-8B96-E599283A0757}" presName="tx1" presStyleLbl="revTx" presStyleIdx="1" presStyleCnt="6"/>
      <dgm:spPr/>
    </dgm:pt>
    <dgm:pt modelId="{30B075AB-4510-44C3-9BD3-37BCD0DC7DA0}" type="pres">
      <dgm:prSet presAssocID="{F352CCF8-E22D-429C-8B96-E599283A0757}" presName="vert1" presStyleCnt="0"/>
      <dgm:spPr/>
    </dgm:pt>
    <dgm:pt modelId="{31CA5B11-3B22-408D-8466-73A9BBA84123}" type="pres">
      <dgm:prSet presAssocID="{67968A9A-19A4-46AD-BD09-D523DA9E582F}" presName="thickLine" presStyleLbl="alignNode1" presStyleIdx="2" presStyleCnt="6"/>
      <dgm:spPr/>
    </dgm:pt>
    <dgm:pt modelId="{BEC5DD6C-A136-4BB9-9B6D-5AC85AC2BBD9}" type="pres">
      <dgm:prSet presAssocID="{67968A9A-19A4-46AD-BD09-D523DA9E582F}" presName="horz1" presStyleCnt="0"/>
      <dgm:spPr/>
    </dgm:pt>
    <dgm:pt modelId="{D57BE923-FA23-455D-BB3B-569C3AF42560}" type="pres">
      <dgm:prSet presAssocID="{67968A9A-19A4-46AD-BD09-D523DA9E582F}" presName="tx1" presStyleLbl="revTx" presStyleIdx="2" presStyleCnt="6"/>
      <dgm:spPr/>
    </dgm:pt>
    <dgm:pt modelId="{6BC4706A-AE9A-4684-8EBB-163B9414FC48}" type="pres">
      <dgm:prSet presAssocID="{67968A9A-19A4-46AD-BD09-D523DA9E582F}" presName="vert1" presStyleCnt="0"/>
      <dgm:spPr/>
    </dgm:pt>
    <dgm:pt modelId="{04DFE3E7-70BC-4EBC-950F-BC4498712242}" type="pres">
      <dgm:prSet presAssocID="{3E3B5E3B-0EAC-4B67-899C-1867CEA5F659}" presName="thickLine" presStyleLbl="alignNode1" presStyleIdx="3" presStyleCnt="6"/>
      <dgm:spPr/>
    </dgm:pt>
    <dgm:pt modelId="{52B615FA-91D0-4C46-8D42-1F08793DE4DF}" type="pres">
      <dgm:prSet presAssocID="{3E3B5E3B-0EAC-4B67-899C-1867CEA5F659}" presName="horz1" presStyleCnt="0"/>
      <dgm:spPr/>
    </dgm:pt>
    <dgm:pt modelId="{B32C732B-0938-4859-8E32-40F9841AC899}" type="pres">
      <dgm:prSet presAssocID="{3E3B5E3B-0EAC-4B67-899C-1867CEA5F659}" presName="tx1" presStyleLbl="revTx" presStyleIdx="3" presStyleCnt="6"/>
      <dgm:spPr/>
    </dgm:pt>
    <dgm:pt modelId="{C665DFB9-06E1-40D6-9567-ECA1C8FB08E3}" type="pres">
      <dgm:prSet presAssocID="{3E3B5E3B-0EAC-4B67-899C-1867CEA5F659}" presName="vert1" presStyleCnt="0"/>
      <dgm:spPr/>
    </dgm:pt>
    <dgm:pt modelId="{0F6E7DE1-ECE9-4E4A-AC9C-A9DACAD0B835}" type="pres">
      <dgm:prSet presAssocID="{3D39628F-2FEE-447D-B919-F03875825A7B}" presName="thickLine" presStyleLbl="alignNode1" presStyleIdx="4" presStyleCnt="6"/>
      <dgm:spPr/>
    </dgm:pt>
    <dgm:pt modelId="{AFF264E9-1FA1-4F67-93FB-4ABB11FA84ED}" type="pres">
      <dgm:prSet presAssocID="{3D39628F-2FEE-447D-B919-F03875825A7B}" presName="horz1" presStyleCnt="0"/>
      <dgm:spPr/>
    </dgm:pt>
    <dgm:pt modelId="{A9D1C579-DC96-4BFD-8338-E611D334F911}" type="pres">
      <dgm:prSet presAssocID="{3D39628F-2FEE-447D-B919-F03875825A7B}" presName="tx1" presStyleLbl="revTx" presStyleIdx="4" presStyleCnt="6"/>
      <dgm:spPr/>
    </dgm:pt>
    <dgm:pt modelId="{2C0DDEC9-1072-4CD5-9B57-2039355CABE7}" type="pres">
      <dgm:prSet presAssocID="{3D39628F-2FEE-447D-B919-F03875825A7B}" presName="vert1" presStyleCnt="0"/>
      <dgm:spPr/>
    </dgm:pt>
    <dgm:pt modelId="{2E6DF73C-34B3-4B0C-940A-2748B7D37DEA}" type="pres">
      <dgm:prSet presAssocID="{E794307B-EC5C-411D-A073-1F3034555C38}" presName="thickLine" presStyleLbl="alignNode1" presStyleIdx="5" presStyleCnt="6"/>
      <dgm:spPr/>
    </dgm:pt>
    <dgm:pt modelId="{E0E2595D-CC96-4D18-8DDD-BF5E529CFF37}" type="pres">
      <dgm:prSet presAssocID="{E794307B-EC5C-411D-A073-1F3034555C38}" presName="horz1" presStyleCnt="0"/>
      <dgm:spPr/>
    </dgm:pt>
    <dgm:pt modelId="{8C0591F3-0575-42AE-8840-DDC5E189A0E0}" type="pres">
      <dgm:prSet presAssocID="{E794307B-EC5C-411D-A073-1F3034555C38}" presName="tx1" presStyleLbl="revTx" presStyleIdx="5" presStyleCnt="6"/>
      <dgm:spPr/>
    </dgm:pt>
    <dgm:pt modelId="{D0A149D3-CFA8-49D0-8F53-05195AAEE514}" type="pres">
      <dgm:prSet presAssocID="{E794307B-EC5C-411D-A073-1F3034555C38}" presName="vert1" presStyleCnt="0"/>
      <dgm:spPr/>
    </dgm:pt>
  </dgm:ptLst>
  <dgm:cxnLst>
    <dgm:cxn modelId="{9334F40A-8A6C-461F-9C2C-9281BFA5C675}" type="presOf" srcId="{F352CCF8-E22D-429C-8B96-E599283A0757}" destId="{39A7D614-A56C-4FE4-A69D-C29463588E9B}" srcOrd="0" destOrd="0" presId="urn:microsoft.com/office/officeart/2008/layout/LinedList"/>
    <dgm:cxn modelId="{ED464429-2B36-47D4-B28A-4785E628051E}" type="presOf" srcId="{3DCABDB6-7016-42EB-9B0C-63A089BBCE40}" destId="{830B6AC8-CF2F-4026-BE5D-77B841E56A33}" srcOrd="0" destOrd="0" presId="urn:microsoft.com/office/officeart/2008/layout/LinedList"/>
    <dgm:cxn modelId="{8A3AE132-9E99-41B7-9EBA-8CB19500A499}" type="presOf" srcId="{67968A9A-19A4-46AD-BD09-D523DA9E582F}" destId="{D57BE923-FA23-455D-BB3B-569C3AF42560}" srcOrd="0" destOrd="0" presId="urn:microsoft.com/office/officeart/2008/layout/LinedList"/>
    <dgm:cxn modelId="{D2C9DA39-A4D9-48B7-9E32-3D4960A6486E}" srcId="{72F9FE56-E7CD-4B6B-96C1-79B3885259CD}" destId="{F352CCF8-E22D-429C-8B96-E599283A0757}" srcOrd="1" destOrd="0" parTransId="{B11A4815-A032-4C67-8980-AA70BA9517E6}" sibTransId="{78E6B811-E8E1-4E38-8C95-33E356882F09}"/>
    <dgm:cxn modelId="{D834BB3F-AF7A-420E-87EB-0D5C3BCEA225}" type="presOf" srcId="{3D39628F-2FEE-447D-B919-F03875825A7B}" destId="{A9D1C579-DC96-4BFD-8338-E611D334F911}" srcOrd="0" destOrd="0" presId="urn:microsoft.com/office/officeart/2008/layout/LinedList"/>
    <dgm:cxn modelId="{C5789E62-FBCF-4BD0-9F05-0DF58512D51A}" srcId="{72F9FE56-E7CD-4B6B-96C1-79B3885259CD}" destId="{3E3B5E3B-0EAC-4B67-899C-1867CEA5F659}" srcOrd="3" destOrd="0" parTransId="{10C4736E-5259-48D4-9C02-1AF81FFE6ABD}" sibTransId="{BF5F0F99-465C-4E25-A1E8-56E1CC66DAE2}"/>
    <dgm:cxn modelId="{EDE44163-2B9D-4D51-906C-50DAAB6A41BE}" type="presOf" srcId="{E794307B-EC5C-411D-A073-1F3034555C38}" destId="{8C0591F3-0575-42AE-8840-DDC5E189A0E0}" srcOrd="0" destOrd="0" presId="urn:microsoft.com/office/officeart/2008/layout/LinedList"/>
    <dgm:cxn modelId="{4701B37B-B8F6-49AB-9D8B-D3CD53ABF432}" srcId="{72F9FE56-E7CD-4B6B-96C1-79B3885259CD}" destId="{E794307B-EC5C-411D-A073-1F3034555C38}" srcOrd="5" destOrd="0" parTransId="{1DED5A2E-72AA-4E4B-AD57-2B25A8C2391B}" sibTransId="{9F4462D7-F3FC-4AD5-9E90-ADCF94BA33A9}"/>
    <dgm:cxn modelId="{33DAA9C0-B06B-462F-BD1E-FD07BACD3949}" srcId="{72F9FE56-E7CD-4B6B-96C1-79B3885259CD}" destId="{3DCABDB6-7016-42EB-9B0C-63A089BBCE40}" srcOrd="0" destOrd="0" parTransId="{F1CB6861-90E1-470F-BBB6-10CF506E3D16}" sibTransId="{CAC127D3-6CDC-48E4-B622-0FA7B853FFC7}"/>
    <dgm:cxn modelId="{1078A2C2-E1A2-408B-97DE-4B9DDFA50A52}" srcId="{72F9FE56-E7CD-4B6B-96C1-79B3885259CD}" destId="{67968A9A-19A4-46AD-BD09-D523DA9E582F}" srcOrd="2" destOrd="0" parTransId="{F51686E8-6AA0-44FD-BC10-4495FAAB3887}" sibTransId="{EE5FD94B-C3B6-4AF8-A921-5FEF47208BF0}"/>
    <dgm:cxn modelId="{C372C1CA-B4CD-48D3-A639-6757C260869A}" srcId="{72F9FE56-E7CD-4B6B-96C1-79B3885259CD}" destId="{3D39628F-2FEE-447D-B919-F03875825A7B}" srcOrd="4" destOrd="0" parTransId="{10B53B03-210E-45AE-9564-E5309A4A7F60}" sibTransId="{FCB4DFE5-78DE-447A-AFD4-0FC3C22B52CC}"/>
    <dgm:cxn modelId="{ABD629D7-58D5-4AF6-85BA-09B05AC5482A}" type="presOf" srcId="{72F9FE56-E7CD-4B6B-96C1-79B3885259CD}" destId="{9762E4FB-E943-4507-BE7E-4C8DF5BC4784}" srcOrd="0" destOrd="0" presId="urn:microsoft.com/office/officeart/2008/layout/LinedList"/>
    <dgm:cxn modelId="{28A35ADE-4A74-4318-A6E1-54C7BA219F24}" type="presOf" srcId="{3E3B5E3B-0EAC-4B67-899C-1867CEA5F659}" destId="{B32C732B-0938-4859-8E32-40F9841AC899}" srcOrd="0" destOrd="0" presId="urn:microsoft.com/office/officeart/2008/layout/LinedList"/>
    <dgm:cxn modelId="{98398F73-DB4D-40B3-965A-9250A76F7FEF}" type="presParOf" srcId="{9762E4FB-E943-4507-BE7E-4C8DF5BC4784}" destId="{1E3F7154-CD25-4AE9-BF24-A52F47A3EF8E}" srcOrd="0" destOrd="0" presId="urn:microsoft.com/office/officeart/2008/layout/LinedList"/>
    <dgm:cxn modelId="{A73FB57E-4ECF-427B-87E4-EBC715D85EF7}" type="presParOf" srcId="{9762E4FB-E943-4507-BE7E-4C8DF5BC4784}" destId="{4D19204F-79D8-43E5-9C36-4E770AD789BE}" srcOrd="1" destOrd="0" presId="urn:microsoft.com/office/officeart/2008/layout/LinedList"/>
    <dgm:cxn modelId="{CD12BE4A-F28A-4D61-99C7-1FEA528EB2AB}" type="presParOf" srcId="{4D19204F-79D8-43E5-9C36-4E770AD789BE}" destId="{830B6AC8-CF2F-4026-BE5D-77B841E56A33}" srcOrd="0" destOrd="0" presId="urn:microsoft.com/office/officeart/2008/layout/LinedList"/>
    <dgm:cxn modelId="{30AA1D93-4F8D-465B-B076-3E26539D3074}" type="presParOf" srcId="{4D19204F-79D8-43E5-9C36-4E770AD789BE}" destId="{3500ED66-B270-42F3-8ABD-688EC8911278}" srcOrd="1" destOrd="0" presId="urn:microsoft.com/office/officeart/2008/layout/LinedList"/>
    <dgm:cxn modelId="{5BB6CEE8-3630-42A8-963C-69748C3D4A99}" type="presParOf" srcId="{9762E4FB-E943-4507-BE7E-4C8DF5BC4784}" destId="{DD822E5A-A63E-4F46-93A0-40299DA76613}" srcOrd="2" destOrd="0" presId="urn:microsoft.com/office/officeart/2008/layout/LinedList"/>
    <dgm:cxn modelId="{90FB2CC3-E9CE-4EC7-B85D-87813615EB45}" type="presParOf" srcId="{9762E4FB-E943-4507-BE7E-4C8DF5BC4784}" destId="{BFFDCFE5-DBFD-4B83-B30E-29971D9EFD73}" srcOrd="3" destOrd="0" presId="urn:microsoft.com/office/officeart/2008/layout/LinedList"/>
    <dgm:cxn modelId="{FB0F0A13-6725-494E-A7BF-9E2A129CA996}" type="presParOf" srcId="{BFFDCFE5-DBFD-4B83-B30E-29971D9EFD73}" destId="{39A7D614-A56C-4FE4-A69D-C29463588E9B}" srcOrd="0" destOrd="0" presId="urn:microsoft.com/office/officeart/2008/layout/LinedList"/>
    <dgm:cxn modelId="{2AB1C360-59C7-4632-90AD-41A38B9EF336}" type="presParOf" srcId="{BFFDCFE5-DBFD-4B83-B30E-29971D9EFD73}" destId="{30B075AB-4510-44C3-9BD3-37BCD0DC7DA0}" srcOrd="1" destOrd="0" presId="urn:microsoft.com/office/officeart/2008/layout/LinedList"/>
    <dgm:cxn modelId="{31579FAB-3E81-44BB-A2D6-16E5DC0084EC}" type="presParOf" srcId="{9762E4FB-E943-4507-BE7E-4C8DF5BC4784}" destId="{31CA5B11-3B22-408D-8466-73A9BBA84123}" srcOrd="4" destOrd="0" presId="urn:microsoft.com/office/officeart/2008/layout/LinedList"/>
    <dgm:cxn modelId="{31DA1EC7-2802-4A4A-A4D8-1B60B0210F02}" type="presParOf" srcId="{9762E4FB-E943-4507-BE7E-4C8DF5BC4784}" destId="{BEC5DD6C-A136-4BB9-9B6D-5AC85AC2BBD9}" srcOrd="5" destOrd="0" presId="urn:microsoft.com/office/officeart/2008/layout/LinedList"/>
    <dgm:cxn modelId="{A889CFA4-41E4-4ECE-B44D-722E32D71E55}" type="presParOf" srcId="{BEC5DD6C-A136-4BB9-9B6D-5AC85AC2BBD9}" destId="{D57BE923-FA23-455D-BB3B-569C3AF42560}" srcOrd="0" destOrd="0" presId="urn:microsoft.com/office/officeart/2008/layout/LinedList"/>
    <dgm:cxn modelId="{61A85A67-CD69-4E1F-A474-46C661FDB5CB}" type="presParOf" srcId="{BEC5DD6C-A136-4BB9-9B6D-5AC85AC2BBD9}" destId="{6BC4706A-AE9A-4684-8EBB-163B9414FC48}" srcOrd="1" destOrd="0" presId="urn:microsoft.com/office/officeart/2008/layout/LinedList"/>
    <dgm:cxn modelId="{614EDC60-1C37-41A7-BF2C-1FBED7BF152D}" type="presParOf" srcId="{9762E4FB-E943-4507-BE7E-4C8DF5BC4784}" destId="{04DFE3E7-70BC-4EBC-950F-BC4498712242}" srcOrd="6" destOrd="0" presId="urn:microsoft.com/office/officeart/2008/layout/LinedList"/>
    <dgm:cxn modelId="{3FBC88C3-4343-47B1-9B17-7EE385AA6AA1}" type="presParOf" srcId="{9762E4FB-E943-4507-BE7E-4C8DF5BC4784}" destId="{52B615FA-91D0-4C46-8D42-1F08793DE4DF}" srcOrd="7" destOrd="0" presId="urn:microsoft.com/office/officeart/2008/layout/LinedList"/>
    <dgm:cxn modelId="{C4615A77-6EB1-4806-9D4C-D2912EAC461D}" type="presParOf" srcId="{52B615FA-91D0-4C46-8D42-1F08793DE4DF}" destId="{B32C732B-0938-4859-8E32-40F9841AC899}" srcOrd="0" destOrd="0" presId="urn:microsoft.com/office/officeart/2008/layout/LinedList"/>
    <dgm:cxn modelId="{81A138BF-9BC3-4733-9798-3355D776E64A}" type="presParOf" srcId="{52B615FA-91D0-4C46-8D42-1F08793DE4DF}" destId="{C665DFB9-06E1-40D6-9567-ECA1C8FB08E3}" srcOrd="1" destOrd="0" presId="urn:microsoft.com/office/officeart/2008/layout/LinedList"/>
    <dgm:cxn modelId="{E89EED43-25D3-48CC-BF15-F16F7C013E81}" type="presParOf" srcId="{9762E4FB-E943-4507-BE7E-4C8DF5BC4784}" destId="{0F6E7DE1-ECE9-4E4A-AC9C-A9DACAD0B835}" srcOrd="8" destOrd="0" presId="urn:microsoft.com/office/officeart/2008/layout/LinedList"/>
    <dgm:cxn modelId="{669957A9-AB67-40AE-90AA-F06EF31CC911}" type="presParOf" srcId="{9762E4FB-E943-4507-BE7E-4C8DF5BC4784}" destId="{AFF264E9-1FA1-4F67-93FB-4ABB11FA84ED}" srcOrd="9" destOrd="0" presId="urn:microsoft.com/office/officeart/2008/layout/LinedList"/>
    <dgm:cxn modelId="{5A588E2C-0304-4928-894F-07F846B19EF2}" type="presParOf" srcId="{AFF264E9-1FA1-4F67-93FB-4ABB11FA84ED}" destId="{A9D1C579-DC96-4BFD-8338-E611D334F911}" srcOrd="0" destOrd="0" presId="urn:microsoft.com/office/officeart/2008/layout/LinedList"/>
    <dgm:cxn modelId="{3267A103-9C33-42A2-A7B7-75271523F582}" type="presParOf" srcId="{AFF264E9-1FA1-4F67-93FB-4ABB11FA84ED}" destId="{2C0DDEC9-1072-4CD5-9B57-2039355CABE7}" srcOrd="1" destOrd="0" presId="urn:microsoft.com/office/officeart/2008/layout/LinedList"/>
    <dgm:cxn modelId="{8F410613-0C9C-45AA-A58A-61AC41C243F2}" type="presParOf" srcId="{9762E4FB-E943-4507-BE7E-4C8DF5BC4784}" destId="{2E6DF73C-34B3-4B0C-940A-2748B7D37DEA}" srcOrd="10" destOrd="0" presId="urn:microsoft.com/office/officeart/2008/layout/LinedList"/>
    <dgm:cxn modelId="{9AB8C62D-1A41-4B99-B4CF-FAF4A0DB7503}" type="presParOf" srcId="{9762E4FB-E943-4507-BE7E-4C8DF5BC4784}" destId="{E0E2595D-CC96-4D18-8DDD-BF5E529CFF37}" srcOrd="11" destOrd="0" presId="urn:microsoft.com/office/officeart/2008/layout/LinedList"/>
    <dgm:cxn modelId="{6FEF0BC1-B94C-4B84-99ED-8EA5F432B5BF}" type="presParOf" srcId="{E0E2595D-CC96-4D18-8DDD-BF5E529CFF37}" destId="{8C0591F3-0575-42AE-8840-DDC5E189A0E0}" srcOrd="0" destOrd="0" presId="urn:microsoft.com/office/officeart/2008/layout/LinedList"/>
    <dgm:cxn modelId="{9BD3DA70-4741-4A0D-9B38-7C54572709DE}" type="presParOf" srcId="{E0E2595D-CC96-4D18-8DDD-BF5E529CFF37}" destId="{D0A149D3-CFA8-49D0-8F53-05195AAEE51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85F65-A9C0-483B-887C-21B7E74D7168}">
      <dsp:nvSpPr>
        <dsp:cNvPr id="0" name=""/>
        <dsp:cNvSpPr/>
      </dsp:nvSpPr>
      <dsp:spPr>
        <a:xfrm>
          <a:off x="0" y="432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8114A-5166-47F5-98C3-FA05EEDEAD8D}">
      <dsp:nvSpPr>
        <dsp:cNvPr id="0" name=""/>
        <dsp:cNvSpPr/>
      </dsp:nvSpPr>
      <dsp:spPr>
        <a:xfrm>
          <a:off x="0" y="432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Agricultural Ambassadors</a:t>
          </a:r>
        </a:p>
      </dsp:txBody>
      <dsp:txXfrm>
        <a:off x="0" y="432"/>
        <a:ext cx="4724603" cy="354534"/>
      </dsp:txXfrm>
    </dsp:sp>
    <dsp:sp modelId="{90F62346-E858-4033-8AA7-CF77D797B511}">
      <dsp:nvSpPr>
        <dsp:cNvPr id="0" name=""/>
        <dsp:cNvSpPr/>
      </dsp:nvSpPr>
      <dsp:spPr>
        <a:xfrm>
          <a:off x="0" y="354966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E9D5C-7359-474B-8353-C1063A05A782}">
      <dsp:nvSpPr>
        <dsp:cNvPr id="0" name=""/>
        <dsp:cNvSpPr/>
      </dsp:nvSpPr>
      <dsp:spPr>
        <a:xfrm>
          <a:off x="0" y="354966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Athletes in Action</a:t>
          </a:r>
          <a:endParaRPr lang="en-US" sz="1600" kern="1200"/>
        </a:p>
      </dsp:txBody>
      <dsp:txXfrm>
        <a:off x="0" y="354966"/>
        <a:ext cx="4724603" cy="354534"/>
      </dsp:txXfrm>
    </dsp:sp>
    <dsp:sp modelId="{8C0734BB-E761-42A0-8646-90CF279086B0}">
      <dsp:nvSpPr>
        <dsp:cNvPr id="0" name=""/>
        <dsp:cNvSpPr/>
      </dsp:nvSpPr>
      <dsp:spPr>
        <a:xfrm>
          <a:off x="0" y="709500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143D9-80FD-4B93-98B4-192DF80BDC25}">
      <dsp:nvSpPr>
        <dsp:cNvPr id="0" name=""/>
        <dsp:cNvSpPr/>
      </dsp:nvSpPr>
      <dsp:spPr>
        <a:xfrm>
          <a:off x="0" y="709500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Campus Activities Board</a:t>
          </a:r>
          <a:endParaRPr lang="en-US" sz="1600" kern="1200"/>
        </a:p>
      </dsp:txBody>
      <dsp:txXfrm>
        <a:off x="0" y="709500"/>
        <a:ext cx="4724603" cy="354534"/>
      </dsp:txXfrm>
    </dsp:sp>
    <dsp:sp modelId="{82BECBD6-D7CA-4E53-888C-33D03AB36F62}">
      <dsp:nvSpPr>
        <dsp:cNvPr id="0" name=""/>
        <dsp:cNvSpPr/>
      </dsp:nvSpPr>
      <dsp:spPr>
        <a:xfrm>
          <a:off x="0" y="1064034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3B8C8-E19D-44B4-BFEA-44C6FABB337B}">
      <dsp:nvSpPr>
        <dsp:cNvPr id="0" name=""/>
        <dsp:cNvSpPr/>
      </dsp:nvSpPr>
      <dsp:spPr>
        <a:xfrm>
          <a:off x="0" y="1064034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Herron Leadership Organization</a:t>
          </a:r>
          <a:endParaRPr lang="en-US" sz="1600" kern="1200"/>
        </a:p>
      </dsp:txBody>
      <dsp:txXfrm>
        <a:off x="0" y="1064034"/>
        <a:ext cx="4724603" cy="354534"/>
      </dsp:txXfrm>
    </dsp:sp>
    <dsp:sp modelId="{C1F99983-6093-48FC-A796-2258E20084E5}">
      <dsp:nvSpPr>
        <dsp:cNvPr id="0" name=""/>
        <dsp:cNvSpPr/>
      </dsp:nvSpPr>
      <dsp:spPr>
        <a:xfrm>
          <a:off x="0" y="1418568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E0187-D9A5-4006-81AF-ACD108BCCED0}">
      <dsp:nvSpPr>
        <dsp:cNvPr id="0" name=""/>
        <dsp:cNvSpPr/>
      </dsp:nvSpPr>
      <dsp:spPr>
        <a:xfrm>
          <a:off x="0" y="1418568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MSU Marching Band</a:t>
          </a:r>
          <a:endParaRPr lang="en-US" sz="1600" kern="1200"/>
        </a:p>
      </dsp:txBody>
      <dsp:txXfrm>
        <a:off x="0" y="1418568"/>
        <a:ext cx="4724603" cy="354534"/>
      </dsp:txXfrm>
    </dsp:sp>
    <dsp:sp modelId="{0F1E2FC4-B7C6-4BDA-B155-82B994BBAB09}">
      <dsp:nvSpPr>
        <dsp:cNvPr id="0" name=""/>
        <dsp:cNvSpPr/>
      </dsp:nvSpPr>
      <dsp:spPr>
        <a:xfrm>
          <a:off x="0" y="1773103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89C9F-BEA0-452B-81BF-33AD1CECEBB5}">
      <dsp:nvSpPr>
        <dsp:cNvPr id="0" name=""/>
        <dsp:cNvSpPr/>
      </dsp:nvSpPr>
      <dsp:spPr>
        <a:xfrm>
          <a:off x="0" y="1773103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Morehead State Chess Guild</a:t>
          </a:r>
          <a:endParaRPr lang="en-US" sz="1600" kern="1200"/>
        </a:p>
      </dsp:txBody>
      <dsp:txXfrm>
        <a:off x="0" y="1773103"/>
        <a:ext cx="4724603" cy="354534"/>
      </dsp:txXfrm>
    </dsp:sp>
    <dsp:sp modelId="{CDACC445-C665-46B5-8C7E-4E8E89495EDF}">
      <dsp:nvSpPr>
        <dsp:cNvPr id="0" name=""/>
        <dsp:cNvSpPr/>
      </dsp:nvSpPr>
      <dsp:spPr>
        <a:xfrm>
          <a:off x="0" y="2127637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21E05-05E4-4422-AD95-69CA9B203682}">
      <dsp:nvSpPr>
        <dsp:cNvPr id="0" name=""/>
        <dsp:cNvSpPr/>
      </dsp:nvSpPr>
      <dsp:spPr>
        <a:xfrm>
          <a:off x="0" y="2127637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Morehead State Gaming</a:t>
          </a:r>
          <a:endParaRPr lang="en-US" sz="1600" kern="1200"/>
        </a:p>
      </dsp:txBody>
      <dsp:txXfrm>
        <a:off x="0" y="2127637"/>
        <a:ext cx="4724603" cy="354534"/>
      </dsp:txXfrm>
    </dsp:sp>
    <dsp:sp modelId="{583EF8F7-8B3C-4899-97C7-28C1F43308CD}">
      <dsp:nvSpPr>
        <dsp:cNvPr id="0" name=""/>
        <dsp:cNvSpPr/>
      </dsp:nvSpPr>
      <dsp:spPr>
        <a:xfrm>
          <a:off x="0" y="2482171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91CEF-8F5A-4915-A296-342364321764}">
      <dsp:nvSpPr>
        <dsp:cNvPr id="0" name=""/>
        <dsp:cNvSpPr/>
      </dsp:nvSpPr>
      <dsp:spPr>
        <a:xfrm>
          <a:off x="0" y="2482171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Morehead State Percussion Club</a:t>
          </a:r>
          <a:endParaRPr lang="en-US" sz="1600" kern="1200"/>
        </a:p>
      </dsp:txBody>
      <dsp:txXfrm>
        <a:off x="0" y="2482171"/>
        <a:ext cx="4724603" cy="354534"/>
      </dsp:txXfrm>
    </dsp:sp>
    <dsp:sp modelId="{5797930B-44D6-4F41-A230-814C83589E4D}">
      <dsp:nvSpPr>
        <dsp:cNvPr id="0" name=""/>
        <dsp:cNvSpPr/>
      </dsp:nvSpPr>
      <dsp:spPr>
        <a:xfrm>
          <a:off x="0" y="2836705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1B47F-1505-4A9D-9CDA-E4BC3DE9F610}">
      <dsp:nvSpPr>
        <dsp:cNvPr id="0" name=""/>
        <dsp:cNvSpPr/>
      </dsp:nvSpPr>
      <dsp:spPr>
        <a:xfrm>
          <a:off x="0" y="2836705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Theta Alpha Phi (Theatre Honors Fraternity)</a:t>
          </a:r>
          <a:endParaRPr lang="en-US" sz="1600" kern="1200"/>
        </a:p>
      </dsp:txBody>
      <dsp:txXfrm>
        <a:off x="0" y="2836705"/>
        <a:ext cx="4724603" cy="354534"/>
      </dsp:txXfrm>
    </dsp:sp>
    <dsp:sp modelId="{38B5F2E1-3955-4B9F-8EF0-E4999FE460D6}">
      <dsp:nvSpPr>
        <dsp:cNvPr id="0" name=""/>
        <dsp:cNvSpPr/>
      </dsp:nvSpPr>
      <dsp:spPr>
        <a:xfrm>
          <a:off x="0" y="3191239"/>
          <a:ext cx="4724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95661-0997-463F-9C06-9480AF479FA0}">
      <dsp:nvSpPr>
        <dsp:cNvPr id="0" name=""/>
        <dsp:cNvSpPr/>
      </dsp:nvSpPr>
      <dsp:spPr>
        <a:xfrm>
          <a:off x="0" y="3191239"/>
          <a:ext cx="4724603" cy="354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latin typeface="Calibri Light" panose="020F0302020204030204"/>
          </a:endParaRPr>
        </a:p>
      </dsp:txBody>
      <dsp:txXfrm>
        <a:off x="0" y="3191239"/>
        <a:ext cx="4724603" cy="354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33C7A-6203-4BA5-A8F8-40861F3F2D19}">
      <dsp:nvSpPr>
        <dsp:cNvPr id="0" name=""/>
        <dsp:cNvSpPr/>
      </dsp:nvSpPr>
      <dsp:spPr>
        <a:xfrm>
          <a:off x="2954" y="517914"/>
          <a:ext cx="790664" cy="7906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A531E-FE0D-486B-8920-F2380CF6B617}">
      <dsp:nvSpPr>
        <dsp:cNvPr id="0" name=""/>
        <dsp:cNvSpPr/>
      </dsp:nvSpPr>
      <dsp:spPr>
        <a:xfrm>
          <a:off x="2954" y="1420427"/>
          <a:ext cx="2259041" cy="33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>
              <a:latin typeface="Calibri"/>
              <a:cs typeface="Calibri"/>
            </a:rPr>
            <a:t>Provided in each room:</a:t>
          </a:r>
        </a:p>
      </dsp:txBody>
      <dsp:txXfrm>
        <a:off x="2954" y="1420427"/>
        <a:ext cx="2259041" cy="338856"/>
      </dsp:txXfrm>
    </dsp:sp>
    <dsp:sp modelId="{8735E133-EEF2-4BF2-B0EB-845B1E2A4084}">
      <dsp:nvSpPr>
        <dsp:cNvPr id="0" name=""/>
        <dsp:cNvSpPr/>
      </dsp:nvSpPr>
      <dsp:spPr>
        <a:xfrm>
          <a:off x="2954" y="1811306"/>
          <a:ext cx="2259041" cy="1307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Bed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Mattress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Wardrobe w/ drawers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Desk/chair</a:t>
          </a:r>
        </a:p>
      </dsp:txBody>
      <dsp:txXfrm>
        <a:off x="2954" y="1811306"/>
        <a:ext cx="2259041" cy="1307748"/>
      </dsp:txXfrm>
    </dsp:sp>
    <dsp:sp modelId="{22E469CC-E6F4-42D4-9DBF-8757A2610CD9}">
      <dsp:nvSpPr>
        <dsp:cNvPr id="0" name=""/>
        <dsp:cNvSpPr/>
      </dsp:nvSpPr>
      <dsp:spPr>
        <a:xfrm>
          <a:off x="2657328" y="517914"/>
          <a:ext cx="790664" cy="7906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9B77D-F53A-4959-A2A0-642CD6B4C971}">
      <dsp:nvSpPr>
        <dsp:cNvPr id="0" name=""/>
        <dsp:cNvSpPr/>
      </dsp:nvSpPr>
      <dsp:spPr>
        <a:xfrm>
          <a:off x="2657328" y="1420427"/>
          <a:ext cx="2259041" cy="33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>
              <a:latin typeface="Calibri"/>
              <a:cs typeface="Calibri"/>
            </a:rPr>
            <a:t>You bring:</a:t>
          </a:r>
        </a:p>
      </dsp:txBody>
      <dsp:txXfrm>
        <a:off x="2657328" y="1420427"/>
        <a:ext cx="2259041" cy="338856"/>
      </dsp:txXfrm>
    </dsp:sp>
    <dsp:sp modelId="{9CE03529-EA26-435E-A63F-DDFC2AE23F19}">
      <dsp:nvSpPr>
        <dsp:cNvPr id="0" name=""/>
        <dsp:cNvSpPr/>
      </dsp:nvSpPr>
      <dsp:spPr>
        <a:xfrm>
          <a:off x="2657328" y="1811306"/>
          <a:ext cx="2259041" cy="1307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Decorations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Bedding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Mini fridge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Microwave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  <a:cs typeface="Calibri"/>
            </a:rPr>
            <a:t>Etc.</a:t>
          </a:r>
        </a:p>
      </dsp:txBody>
      <dsp:txXfrm>
        <a:off x="2657328" y="1811306"/>
        <a:ext cx="2259041" cy="13077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F7154-CD25-4AE9-BF24-A52F47A3EF8E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B6AC8-CF2F-4026-BE5D-77B841E56A33}">
      <dsp:nvSpPr>
        <dsp:cNvPr id="0" name=""/>
        <dsp:cNvSpPr/>
      </dsp:nvSpPr>
      <dsp:spPr>
        <a:xfrm>
          <a:off x="0" y="2687"/>
          <a:ext cx="6263640" cy="91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ACT Minimum Score</a:t>
          </a:r>
        </a:p>
      </dsp:txBody>
      <dsp:txXfrm>
        <a:off x="0" y="2687"/>
        <a:ext cx="6263640" cy="916552"/>
      </dsp:txXfrm>
    </dsp:sp>
    <dsp:sp modelId="{DD822E5A-A63E-4F46-93A0-40299DA76613}">
      <dsp:nvSpPr>
        <dsp:cNvPr id="0" name=""/>
        <dsp:cNvSpPr/>
      </dsp:nvSpPr>
      <dsp:spPr>
        <a:xfrm>
          <a:off x="0" y="919239"/>
          <a:ext cx="6263640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7D614-A56C-4FE4-A69D-C29463588E9B}">
      <dsp:nvSpPr>
        <dsp:cNvPr id="0" name=""/>
        <dsp:cNvSpPr/>
      </dsp:nvSpPr>
      <dsp:spPr>
        <a:xfrm>
          <a:off x="0" y="919239"/>
          <a:ext cx="6263640" cy="91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English –</a:t>
          </a:r>
          <a:r>
            <a:rPr lang="en-US" sz="4200" kern="1200">
              <a:latin typeface="Calibri Light" panose="020F0302020204030204"/>
            </a:rPr>
            <a:t> 18</a:t>
          </a:r>
          <a:endParaRPr lang="en-US" sz="4200" kern="1200"/>
        </a:p>
      </dsp:txBody>
      <dsp:txXfrm>
        <a:off x="0" y="919239"/>
        <a:ext cx="6263640" cy="916552"/>
      </dsp:txXfrm>
    </dsp:sp>
    <dsp:sp modelId="{31CA5B11-3B22-408D-8466-73A9BBA84123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BE923-FA23-455D-BB3B-569C3AF42560}">
      <dsp:nvSpPr>
        <dsp:cNvPr id="0" name=""/>
        <dsp:cNvSpPr/>
      </dsp:nvSpPr>
      <dsp:spPr>
        <a:xfrm>
          <a:off x="0" y="1835791"/>
          <a:ext cx="6263640" cy="91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Math – 22</a:t>
          </a:r>
        </a:p>
      </dsp:txBody>
      <dsp:txXfrm>
        <a:off x="0" y="1835791"/>
        <a:ext cx="6263640" cy="916552"/>
      </dsp:txXfrm>
    </dsp:sp>
    <dsp:sp modelId="{04DFE3E7-70BC-4EBC-950F-BC4498712242}">
      <dsp:nvSpPr>
        <dsp:cNvPr id="0" name=""/>
        <dsp:cNvSpPr/>
      </dsp:nvSpPr>
      <dsp:spPr>
        <a:xfrm>
          <a:off x="0" y="2752344"/>
          <a:ext cx="6263640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C732B-0938-4859-8E32-40F9841AC899}">
      <dsp:nvSpPr>
        <dsp:cNvPr id="0" name=""/>
        <dsp:cNvSpPr/>
      </dsp:nvSpPr>
      <dsp:spPr>
        <a:xfrm>
          <a:off x="0" y="2752344"/>
          <a:ext cx="6263640" cy="91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SAT Minimum Score</a:t>
          </a:r>
        </a:p>
      </dsp:txBody>
      <dsp:txXfrm>
        <a:off x="0" y="2752344"/>
        <a:ext cx="6263640" cy="916552"/>
      </dsp:txXfrm>
    </dsp:sp>
    <dsp:sp modelId="{0F6E7DE1-ECE9-4E4A-AC9C-A9DACAD0B835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1C579-DC96-4BFD-8338-E611D334F911}">
      <dsp:nvSpPr>
        <dsp:cNvPr id="0" name=""/>
        <dsp:cNvSpPr/>
      </dsp:nvSpPr>
      <dsp:spPr>
        <a:xfrm>
          <a:off x="0" y="3668896"/>
          <a:ext cx="6263640" cy="91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ERW – 520</a:t>
          </a:r>
        </a:p>
      </dsp:txBody>
      <dsp:txXfrm>
        <a:off x="0" y="3668896"/>
        <a:ext cx="6263640" cy="916552"/>
      </dsp:txXfrm>
    </dsp:sp>
    <dsp:sp modelId="{2E6DF73C-34B3-4B0C-940A-2748B7D37DEA}">
      <dsp:nvSpPr>
        <dsp:cNvPr id="0" name=""/>
        <dsp:cNvSpPr/>
      </dsp:nvSpPr>
      <dsp:spPr>
        <a:xfrm>
          <a:off x="0" y="4585448"/>
          <a:ext cx="626364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591F3-0575-42AE-8840-DDC5E189A0E0}">
      <dsp:nvSpPr>
        <dsp:cNvPr id="0" name=""/>
        <dsp:cNvSpPr/>
      </dsp:nvSpPr>
      <dsp:spPr>
        <a:xfrm>
          <a:off x="0" y="4585448"/>
          <a:ext cx="6263640" cy="91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Math - 540</a:t>
          </a:r>
        </a:p>
      </dsp:txBody>
      <dsp:txXfrm>
        <a:off x="0" y="4585448"/>
        <a:ext cx="6263640" cy="916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8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81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2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5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4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4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1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raftacademy@moreheadstate.ed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hotosbylanty/3046327448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EF30CD11-FA6C-0A9D-BDDC-32BACD508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2" t="19023" r="18860" b="19023"/>
          <a:stretch/>
        </p:blipFill>
        <p:spPr>
          <a:xfrm>
            <a:off x="-1410" y="-2336"/>
            <a:ext cx="12209115" cy="68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24879-2A35-4216-AEB2-82E0A40A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123" y="141426"/>
            <a:ext cx="5006336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>
                <a:cs typeface="Calibri Light"/>
              </a:rPr>
              <a:t>Craft Academy </a:t>
            </a:r>
            <a:br>
              <a:rPr lang="en-US" b="1">
                <a:cs typeface="Calibri Light"/>
              </a:rPr>
            </a:br>
            <a:r>
              <a:rPr lang="en-US" b="1">
                <a:cs typeface="Calibri Light"/>
              </a:rPr>
              <a:t>Activities and Events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3AA4EEF7-576C-F4CA-FACF-B59E9BD1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19" r="-2" b="-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04AFAA-D76F-4B08-9E55-FAAD5332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108" y="1466333"/>
            <a:ext cx="5004073" cy="4241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>
                <a:cs typeface="Calibri"/>
              </a:rPr>
              <a:t>We regularly offer recreational and extracurricular activities for our students, such as: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Baseball Game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Buffalo Trace Kayaking Trip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Camping Trip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Fall and Spring Dances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Fish Hatchery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Morehead Arts and Crafts Festival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Movie/Game Night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Perfect North Ski Trip</a:t>
            </a:r>
          </a:p>
          <a:p>
            <a:pPr>
              <a:lnSpc>
                <a:spcPct val="150000"/>
              </a:lnSpc>
            </a:pPr>
            <a:r>
              <a:rPr lang="en-US" sz="1600">
                <a:cs typeface="Calibri"/>
              </a:rPr>
              <a:t>University Campus Visits</a:t>
            </a:r>
          </a:p>
        </p:txBody>
      </p:sp>
    </p:spTree>
    <p:extLst>
      <p:ext uri="{BB962C8B-B14F-4D97-AF65-F5344CB8AC3E}">
        <p14:creationId xmlns:p14="http://schemas.microsoft.com/office/powerpoint/2010/main" val="1372820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55C3E-2F2E-4456-8681-93213E24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78" y="890645"/>
            <a:ext cx="5269991" cy="1166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/>
              <a:t>Alumni Tower</a:t>
            </a:r>
            <a:endParaRPr lang="en-US" sz="5400" b="1">
              <a:cs typeface="Calibri Light"/>
            </a:endParaRP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037EF-BC6D-4248-8368-092B2C34CF05}"/>
              </a:ext>
            </a:extLst>
          </p:cNvPr>
          <p:cNvSpPr/>
          <p:nvPr/>
        </p:nvSpPr>
        <p:spPr>
          <a:xfrm>
            <a:off x="370593" y="2956533"/>
            <a:ext cx="4364393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10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2 person rooms</a:t>
            </a:r>
            <a:endParaRPr lang="en-US" sz="2200"/>
          </a:p>
          <a:p>
            <a:pPr marL="6210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Gender specific floors</a:t>
            </a:r>
            <a:endParaRPr lang="en-US" sz="22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Calibri"/>
            </a:endParaRPr>
          </a:p>
          <a:p>
            <a:pPr marL="6210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Multiple single occupancy restrooms on each floor</a:t>
            </a:r>
            <a:endParaRPr lang="en-US" sz="22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Calibri"/>
            </a:endParaRPr>
          </a:p>
          <a:p>
            <a:pPr marL="6210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Staffed 24/7</a:t>
            </a:r>
            <a:endParaRPr lang="en-US" sz="22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Calibri"/>
            </a:endParaRPr>
          </a:p>
          <a:p>
            <a:pPr marL="6210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Cameras in stairwells and common spaces</a:t>
            </a:r>
            <a:endParaRPr lang="en-US" sz="22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Calibri"/>
            </a:endParaRPr>
          </a:p>
          <a:p>
            <a:pPr marL="6210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Doors alarm at curfew*</a:t>
            </a:r>
            <a:endParaRPr lang="en-US" sz="22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Calibri"/>
            </a:endParaRPr>
          </a:p>
          <a:p>
            <a:pPr marL="6210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cs typeface="Calibri"/>
            </a:endParaRPr>
          </a:p>
        </p:txBody>
      </p:sp>
      <p:pic>
        <p:nvPicPr>
          <p:cNvPr id="5" name="Picture 5" descr="A large building with a blue sky&#10;&#10;Description automatically generated">
            <a:extLst>
              <a:ext uri="{FF2B5EF4-FFF2-40B4-BE49-F238E27FC236}">
                <a16:creationId xmlns:a16="http://schemas.microsoft.com/office/drawing/2014/main" id="{66092243-6E5D-4D06-9609-C0961723D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0" r="142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40D30-2284-4C7A-82E1-BC2A27E7EE4C}"/>
              </a:ext>
            </a:extLst>
          </p:cNvPr>
          <p:cNvSpPr txBox="1"/>
          <p:nvPr/>
        </p:nvSpPr>
        <p:spPr>
          <a:xfrm>
            <a:off x="87351" y="6043961"/>
            <a:ext cx="4369419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92430" lvl="1" algn="ctr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ea typeface="+mn-lt"/>
                <a:cs typeface="+mn-lt"/>
              </a:rPr>
              <a:t>*Curfew: Sunday – Thursday at 10:00 PM and 11:30 PM on Friday and Saturday</a:t>
            </a:r>
            <a:endParaRPr lang="en-US"/>
          </a:p>
          <a:p>
            <a:pPr marL="735330" lvl="1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131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FEA2F-F352-4116-AA61-6E3FDB0D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449580" lvl="1"/>
            <a:r>
              <a:rPr lang="en-US" sz="3800" b="1">
                <a:cs typeface="Calibri Light"/>
              </a:rPr>
              <a:t>Residence</a:t>
            </a:r>
            <a:r>
              <a:rPr lang="en-US" sz="3800" b="1">
                <a:cs typeface="+mj-lt"/>
              </a:rPr>
              <a:t> Hall Rooms</a:t>
            </a:r>
            <a:endParaRPr lang="en-US" sz="3800" b="1">
              <a:cs typeface="Calibri Light"/>
            </a:endParaRPr>
          </a:p>
        </p:txBody>
      </p:sp>
      <p:sp>
        <p:nvSpPr>
          <p:cNvPr id="8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room with a desk and a microwave&#10;&#10;Description automatically generated">
            <a:extLst>
              <a:ext uri="{FF2B5EF4-FFF2-40B4-BE49-F238E27FC236}">
                <a16:creationId xmlns:a16="http://schemas.microsoft.com/office/drawing/2014/main" id="{765E52DF-55CD-2583-E629-7A5D6D82D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" r="24257"/>
          <a:stretch/>
        </p:blipFill>
        <p:spPr>
          <a:xfrm>
            <a:off x="5311702" y="10"/>
            <a:ext cx="6886785" cy="68724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68" name="Content Placeholder 8">
            <a:extLst>
              <a:ext uri="{FF2B5EF4-FFF2-40B4-BE49-F238E27FC236}">
                <a16:creationId xmlns:a16="http://schemas.microsoft.com/office/drawing/2014/main" id="{EC4480F9-8F93-B996-FF80-18E9599148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45856"/>
              </p:ext>
            </p:extLst>
          </p:nvPr>
        </p:nvGraphicFramePr>
        <p:xfrm>
          <a:off x="640080" y="2801013"/>
          <a:ext cx="4919324" cy="3636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999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EA39DFC-5FBA-48D5-BF56-346A3757E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735" y="436384"/>
            <a:ext cx="3826577" cy="16715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latin typeface="+mj-lt"/>
                <a:ea typeface="+mj-ea"/>
                <a:cs typeface="+mj-cs"/>
              </a:rPr>
              <a:t>Academic Common Spaces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7F5E97-703F-ECCB-A232-B1114384B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56" r="2" b="2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15" name="Picture 16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8A9533C0-E2C4-424C-87DB-B5865BFF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0" b="-6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6" name="Picture 6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26E0F9F5-F6B8-4206-97BE-2547CAA66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78" r="3" b="3"/>
          <a:stretch/>
        </p:blipFill>
        <p:spPr>
          <a:xfrm>
            <a:off x="3270892" y="4629236"/>
            <a:ext cx="3940415" cy="2228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AE2F1-4CB9-47BA-9A7C-BD9722BAF61D}"/>
              </a:ext>
            </a:extLst>
          </p:cNvPr>
          <p:cNvSpPr txBox="1"/>
          <p:nvPr/>
        </p:nvSpPr>
        <p:spPr>
          <a:xfrm>
            <a:off x="7527223" y="2400475"/>
            <a:ext cx="3826578" cy="37764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/>
              <a:t>Maker Space</a:t>
            </a:r>
            <a:endParaRPr lang="en-US" sz="3600"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/>
              <a:t>Baker Space</a:t>
            </a:r>
            <a:endParaRPr lang="en-US" sz="3600"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/>
              <a:t>Solution Station</a:t>
            </a:r>
            <a:endParaRPr lang="en-US" sz="2800">
              <a:cs typeface="Calibri"/>
            </a:endParaRPr>
          </a:p>
        </p:txBody>
      </p:sp>
      <p:pic>
        <p:nvPicPr>
          <p:cNvPr id="3" name="Picture 2" descr="A kitchen with chairs and a stove&#10;&#10;Description automatically generated">
            <a:extLst>
              <a:ext uri="{FF2B5EF4-FFF2-40B4-BE49-F238E27FC236}">
                <a16:creationId xmlns:a16="http://schemas.microsoft.com/office/drawing/2014/main" id="{8875AAC3-AD65-3E93-9292-4148EA5EB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060" y="243696"/>
            <a:ext cx="3045124" cy="2057400"/>
          </a:xfrm>
          <a:prstGeom prst="rect">
            <a:avLst/>
          </a:prstGeom>
        </p:spPr>
      </p:pic>
      <p:pic>
        <p:nvPicPr>
          <p:cNvPr id="5" name="Picture 4" descr="A room with a desk and chairs&#10;&#10;Description automatically generated">
            <a:extLst>
              <a:ext uri="{FF2B5EF4-FFF2-40B4-BE49-F238E27FC236}">
                <a16:creationId xmlns:a16="http://schemas.microsoft.com/office/drawing/2014/main" id="{D5204C2F-53EA-1FDC-1A76-2044E97B2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46" y="4628791"/>
            <a:ext cx="3001991" cy="22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24AECDC7-2883-4E8A-9E87-05AD892B9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92" b="2199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F516C-0449-4F18-9913-F7A403567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745023"/>
            <a:ext cx="5308979" cy="8529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Social Common Spaces</a:t>
            </a:r>
            <a:endParaRPr lang="en-US" sz="36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872F704-207A-419E-AC47-2EE7A3FD1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4540499"/>
            <a:ext cx="4746863" cy="2130364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The Academy Room 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Floor Study Lounges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Outdoor Patio</a:t>
            </a:r>
          </a:p>
        </p:txBody>
      </p:sp>
      <p:pic>
        <p:nvPicPr>
          <p:cNvPr id="6" name="Picture 5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B1C70344-D1F5-9D14-8EAA-F4C1182E2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" y="56791"/>
            <a:ext cx="4180935" cy="3423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0F44D89D-1052-3441-79A6-6A677ADAF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477" y="61822"/>
            <a:ext cx="3361426" cy="34706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A group of tables and chairs on a patio&#10;&#10;Description automatically generated">
            <a:extLst>
              <a:ext uri="{FF2B5EF4-FFF2-40B4-BE49-F238E27FC236}">
                <a16:creationId xmlns:a16="http://schemas.microsoft.com/office/drawing/2014/main" id="{38AF0753-7F20-DEEB-E718-CE7EC31CC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683" y="56791"/>
            <a:ext cx="4180935" cy="34807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80622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CAABD-1532-4D80-B54E-BE4A2E34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b="1" kern="1200">
                <a:latin typeface="+mj-lt"/>
                <a:ea typeface="+mj-ea"/>
                <a:cs typeface="+mj-cs"/>
              </a:rPr>
              <a:t>MSU Space Science Center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30D874-B529-0F1F-6481-D0BE864A4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/>
              <a:t>Anechoic Chamber</a:t>
            </a:r>
            <a:endParaRPr lang="en-US" sz="1600">
              <a:cs typeface="Calibr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/>
              <a:t>Clean Rooms</a:t>
            </a:r>
            <a:endParaRPr lang="en-US" sz="16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/>
              <a:t>Maker Space</a:t>
            </a:r>
            <a:endParaRPr lang="en-US" sz="16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/>
              <a:t>Research Projects (Artemis Launch)</a:t>
            </a:r>
            <a:endParaRPr lang="en-US" sz="1600">
              <a:cs typeface="Calibr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600">
                <a:cs typeface="Calibri"/>
              </a:rPr>
              <a:t>Satellite Dish Control Room</a:t>
            </a:r>
          </a:p>
        </p:txBody>
      </p:sp>
      <p:pic>
        <p:nvPicPr>
          <p:cNvPr id="7" name="Picture 7" descr="A picture containing indoor, person, floor, ceiling&#10;&#10;Description automatically generated">
            <a:extLst>
              <a:ext uri="{FF2B5EF4-FFF2-40B4-BE49-F238E27FC236}">
                <a16:creationId xmlns:a16="http://schemas.microsoft.com/office/drawing/2014/main" id="{B7D2E3F0-79BE-544B-C035-FF09B1E9E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5" b="4213"/>
          <a:stretch/>
        </p:blipFill>
        <p:spPr>
          <a:xfrm>
            <a:off x="223045" y="2745897"/>
            <a:ext cx="6205635" cy="377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A picture containing green, light, bright&#10;&#10;Description automatically generated">
            <a:extLst>
              <a:ext uri="{FF2B5EF4-FFF2-40B4-BE49-F238E27FC236}">
                <a16:creationId xmlns:a16="http://schemas.microsoft.com/office/drawing/2014/main" id="{CEF019CC-C0F3-4BDD-B2DA-CC221903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5" t="2714" r="10339" b="2918"/>
          <a:stretch/>
        </p:blipFill>
        <p:spPr>
          <a:xfrm>
            <a:off x="6656348" y="325244"/>
            <a:ext cx="5368437" cy="620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191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9530721-C915-4AE2-BE8B-95F09944D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95" r="-2" b="13247"/>
          <a:stretch/>
        </p:blipFill>
        <p:spPr>
          <a:xfrm>
            <a:off x="4370303" y="3140926"/>
            <a:ext cx="7821699" cy="371853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85A18F8-248A-4479-893A-B7D72EE0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0" r="1" b="23717"/>
          <a:stretch/>
        </p:blipFill>
        <p:spPr>
          <a:xfrm>
            <a:off x="5393101" y="1466"/>
            <a:ext cx="6798897" cy="3334608"/>
          </a:xfrm>
          <a:prstGeom prst="rect">
            <a:avLst/>
          </a:prstGeom>
        </p:spPr>
      </p:pic>
      <p:sp>
        <p:nvSpPr>
          <p:cNvPr id="82" name="Freeform: Shape 82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4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996FA-6F98-4918-9303-D71C63FE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4197497" cy="134414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>
                <a:cs typeface="Calibri Light"/>
              </a:rPr>
              <a:t>Recreation and Wellness Center</a:t>
            </a:r>
            <a:endParaRPr lang="en-US" b="1" kern="1200"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DC15F11-B3FB-4723-8300-FCE5BCDB6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70" y="2189869"/>
            <a:ext cx="3941499" cy="415436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>
                <a:latin typeface="Calibri Light"/>
                <a:ea typeface="+mn-lt"/>
                <a:cs typeface="+mn-lt"/>
              </a:rPr>
              <a:t>Accessible with your Eagle ID and at no cost to you</a:t>
            </a:r>
          </a:p>
          <a:p>
            <a:pPr>
              <a:spcBef>
                <a:spcPts val="0"/>
              </a:spcBef>
            </a:pPr>
            <a:endParaRPr lang="en-US" sz="2000">
              <a:latin typeface="Calibri Light"/>
              <a:ea typeface="+mn-lt"/>
              <a:cs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latin typeface="Calibri Light"/>
                <a:ea typeface="+mn-lt"/>
                <a:cs typeface="+mn-lt"/>
              </a:rPr>
              <a:t>Gaming Room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latin typeface="Calibri Light"/>
                <a:ea typeface="+mn-lt"/>
                <a:cs typeface="+mn-lt"/>
              </a:rPr>
              <a:t>Group Fitness Classes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Calibri Light"/>
                <a:ea typeface="+mn-lt"/>
                <a:cs typeface="+mn-lt"/>
              </a:rPr>
              <a:t>Gymnasium and Racquetball Court</a:t>
            </a:r>
            <a:endParaRPr lang="en-US" sz="2000">
              <a:latin typeface="Calibri Light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Calibri Light"/>
                <a:ea typeface="+mn-lt"/>
                <a:cs typeface="+mn-lt"/>
              </a:rPr>
              <a:t>Outdoor Adventure and Challenge Course*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Calibri Light"/>
                <a:ea typeface="+mn-lt"/>
                <a:cs typeface="+mn-lt"/>
              </a:rPr>
              <a:t>Rock Climbing Wall*</a:t>
            </a:r>
            <a:endParaRPr lang="en-US" sz="2000">
              <a:latin typeface="Calibri Light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latin typeface="Calibri Light"/>
                <a:ea typeface="+mn-lt"/>
                <a:cs typeface="+mn-lt"/>
              </a:rPr>
              <a:t>Swimming Pool</a:t>
            </a:r>
            <a:endParaRPr lang="en-US" sz="2000">
              <a:latin typeface="Calibri Ligh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2400">
              <a:ea typeface="+mn-lt"/>
              <a:cs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2400">
              <a:ea typeface="+mn-lt"/>
              <a:cs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2400">
              <a:ea typeface="+mn-lt"/>
              <a:cs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US" sz="200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>
                <a:cs typeface="Calibri" panose="020F0502020204030204"/>
              </a:rPr>
              <a:t>*Optional Activity Fee</a:t>
            </a:r>
          </a:p>
        </p:txBody>
      </p:sp>
    </p:spTree>
    <p:extLst>
      <p:ext uri="{BB962C8B-B14F-4D97-AF65-F5344CB8AC3E}">
        <p14:creationId xmlns:p14="http://schemas.microsoft.com/office/powerpoint/2010/main" val="120435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224E01-E3C3-C5FD-663F-82EC17A56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39" r="1437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6944-62D4-47DB-57AE-D6F8497B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Nordique Inline"/>
              </a:rPr>
              <a:t>Adron Doran University Center aka "ADUC"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776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DAE21-459A-479E-CBE7-B84B37A2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33" y="-190533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accent1">
                    <a:lumMod val="75000"/>
                  </a:schemeClr>
                </a:solidFill>
                <a:latin typeface="Franklin Gothic"/>
              </a:rPr>
              <a:t>ADUC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C14D0-3315-42A9-5AD0-99EEC038E697}"/>
              </a:ext>
            </a:extLst>
          </p:cNvPr>
          <p:cNvSpPr txBox="1"/>
          <p:nvPr/>
        </p:nvSpPr>
        <p:spPr>
          <a:xfrm>
            <a:off x="986164" y="2311900"/>
            <a:ext cx="4114801" cy="408700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Gautami"/>
                <a:cs typeface="Gautami"/>
              </a:rPr>
              <a:t>ADUC is home to numerous student services including:</a:t>
            </a:r>
            <a:endParaRPr lang="en-US" sz="2400">
              <a:latin typeface="Gautami"/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Gautami"/>
              <a:cs typeface="Gautam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utami"/>
                <a:cs typeface="Gautami"/>
              </a:rPr>
              <a:t>Disability services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utami"/>
                <a:cs typeface="Gautami"/>
              </a:rPr>
              <a:t>The Eagle Card office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utami"/>
                <a:cs typeface="Gautami"/>
              </a:rPr>
              <a:t>The esports lounge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utami"/>
                <a:cs typeface="Gautami"/>
              </a:rPr>
              <a:t>The student government associations (SGA) office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utami"/>
                <a:cs typeface="Gautami"/>
              </a:rPr>
              <a:t>The university bookstore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autami"/>
                <a:cs typeface="Gautami"/>
              </a:rPr>
              <a:t>The university post office</a:t>
            </a:r>
            <a:endParaRPr lang="en-US" dirty="0">
              <a:latin typeface="Gautami"/>
              <a:cs typeface="Gautam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4" name="Content Placeholder 3" descr="A store with many clothes on swingers&#10;&#10;Description automatically generated">
            <a:extLst>
              <a:ext uri="{FF2B5EF4-FFF2-40B4-BE49-F238E27FC236}">
                <a16:creationId xmlns:a16="http://schemas.microsoft.com/office/drawing/2014/main" id="{29185313-3856-5C73-5EE7-B4B07A98C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10" r="-4" b="-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Picture 7" descr="A room with computers and chairs&#10;&#10;Description automatically generated">
            <a:extLst>
              <a:ext uri="{FF2B5EF4-FFF2-40B4-BE49-F238E27FC236}">
                <a16:creationId xmlns:a16="http://schemas.microsoft.com/office/drawing/2014/main" id="{A4BCD2D2-6A67-A972-2D78-0D9EB42BD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6" r="13913" b="4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Picture 4" descr="A group of flags from a ceiling&#10;&#10;Description automatically generated">
            <a:extLst>
              <a:ext uri="{FF2B5EF4-FFF2-40B4-BE49-F238E27FC236}">
                <a16:creationId xmlns:a16="http://schemas.microsoft.com/office/drawing/2014/main" id="{9B36A806-6820-2BE6-4EA6-BABF5CC9F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" r="1259" b="-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3115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DBAA-C513-F688-6F0B-1C4D4B41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97" y="2218253"/>
            <a:ext cx="4509236" cy="113913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roadway"/>
                <a:cs typeface="Calibri Light"/>
              </a:rPr>
              <a:t>ADUC Dining</a:t>
            </a:r>
            <a:endParaRPr lang="en-US" sz="4000" dirty="0">
              <a:latin typeface="Broadw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D2F62-A679-0CAD-EBEC-3ADBF592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18" y="3310002"/>
            <a:ext cx="4492454" cy="2419097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Aparajita"/>
                <a:cs typeface="Calibri"/>
              </a:rPr>
              <a:t>Other dining options: </a:t>
            </a:r>
            <a:r>
              <a:rPr lang="en-US" sz="2400" b="1" dirty="0">
                <a:latin typeface="Aparajita"/>
                <a:cs typeface="Calibri"/>
              </a:rPr>
              <a:t>Oven + Leaf</a:t>
            </a:r>
            <a:r>
              <a:rPr lang="en-US" sz="2400" dirty="0">
                <a:latin typeface="Aparajita"/>
                <a:cs typeface="Calibri"/>
              </a:rPr>
              <a:t> and </a:t>
            </a:r>
            <a:r>
              <a:rPr lang="en-US" sz="2400" b="1" dirty="0">
                <a:latin typeface="Aparajita"/>
                <a:cs typeface="Calibri"/>
              </a:rPr>
              <a:t>Prefontaine Pub</a:t>
            </a:r>
          </a:p>
          <a:p>
            <a:pPr marL="0" indent="0">
              <a:buNone/>
            </a:pPr>
            <a:r>
              <a:rPr lang="en-US" sz="2400" dirty="0">
                <a:latin typeface="Aparajita"/>
                <a:cs typeface="Calibri"/>
              </a:rPr>
              <a:t>Craft Students are allowed 5 meals at ADUC each week</a:t>
            </a:r>
            <a:endParaRPr lang="en-US" sz="2400" dirty="0">
              <a:latin typeface="Aparajita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Logo&#10;&#10;Description automatically generated">
            <a:extLst>
              <a:ext uri="{FF2B5EF4-FFF2-40B4-BE49-F238E27FC236}">
                <a16:creationId xmlns:a16="http://schemas.microsoft.com/office/drawing/2014/main" id="{72BD0B5D-7E83-19E2-665D-62B5F72D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427" y="688981"/>
            <a:ext cx="1050840" cy="1080703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5F9D07EF-E706-3B62-F7B1-CDA434804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409" y="519998"/>
            <a:ext cx="2754569" cy="184846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0" descr="Logo&#10;&#10;Description automatically generated">
            <a:extLst>
              <a:ext uri="{FF2B5EF4-FFF2-40B4-BE49-F238E27FC236}">
                <a16:creationId xmlns:a16="http://schemas.microsoft.com/office/drawing/2014/main" id="{03915F00-27D6-B16A-FDE1-871477BCA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309" y="3148938"/>
            <a:ext cx="1896626" cy="1875999"/>
          </a:xfrm>
          <a:prstGeom prst="rect">
            <a:avLst/>
          </a:prstGeom>
        </p:spPr>
      </p:pic>
      <p:pic>
        <p:nvPicPr>
          <p:cNvPr id="1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E8E99-FC19-6FC4-FB49-EE756FB90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841" y="5382457"/>
            <a:ext cx="2210937" cy="1248663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5" descr="A yellow and black logo&#10;&#10;Description automatically generated">
            <a:extLst>
              <a:ext uri="{FF2B5EF4-FFF2-40B4-BE49-F238E27FC236}">
                <a16:creationId xmlns:a16="http://schemas.microsoft.com/office/drawing/2014/main" id="{ACD0E0E8-8D14-6448-FB41-8FFA77D41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910" y="4938730"/>
            <a:ext cx="2110556" cy="1416674"/>
          </a:xfrm>
          <a:prstGeom prst="rect">
            <a:avLst/>
          </a:prstGeom>
        </p:spPr>
      </p:pic>
      <p:pic>
        <p:nvPicPr>
          <p:cNvPr id="4" name="Picture 3" descr="A room with tables and chairs&#10;&#10;Description automatically generated">
            <a:extLst>
              <a:ext uri="{FF2B5EF4-FFF2-40B4-BE49-F238E27FC236}">
                <a16:creationId xmlns:a16="http://schemas.microsoft.com/office/drawing/2014/main" id="{C469A62F-F09D-8584-B4DA-4BA3754CA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10" y="200479"/>
            <a:ext cx="5214152" cy="1877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55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5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1510AA1E-12D7-AADB-96F5-AB4416B37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09" r="-124" b="49"/>
          <a:stretch/>
        </p:blipFill>
        <p:spPr>
          <a:xfrm>
            <a:off x="6034668" y="10"/>
            <a:ext cx="7491767" cy="686480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20810829-784B-4F6C-A239-EB7687C11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66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4" name="Rectangle 2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4729A-00B8-4E3E-8278-93D3FEF4406C}"/>
              </a:ext>
            </a:extLst>
          </p:cNvPr>
          <p:cNvSpPr txBox="1"/>
          <p:nvPr/>
        </p:nvSpPr>
        <p:spPr>
          <a:xfrm>
            <a:off x="4431242" y="3431058"/>
            <a:ext cx="3329736" cy="1524212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Craft Academy is a </a:t>
            </a:r>
            <a:r>
              <a:rPr lang="en-US">
                <a:solidFill>
                  <a:srgbClr val="080808"/>
                </a:solidFill>
              </a:rPr>
              <a:t>dual-credit residential</a:t>
            </a:r>
            <a:r>
              <a:rPr lang="en-US" kern="120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, STEM-focused </a:t>
            </a:r>
            <a:r>
              <a:rPr lang="en-US">
                <a:solidFill>
                  <a:srgbClr val="080808"/>
                </a:solidFill>
              </a:rPr>
              <a:t>program. We are geared to academically</a:t>
            </a:r>
            <a:r>
              <a:rPr lang="en-US" kern="120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 exceptional Kentucky students.</a:t>
            </a:r>
          </a:p>
        </p:txBody>
      </p:sp>
      <p:sp>
        <p:nvSpPr>
          <p:cNvPr id="25" name="Frame 2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2C2EF-8AB7-4035-96F7-CF15DB82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198096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What is </a:t>
            </a:r>
            <a:br>
              <a:rPr lang="en-US" sz="3600" b="1">
                <a:solidFill>
                  <a:srgbClr val="080808"/>
                </a:solidFill>
              </a:rPr>
            </a:br>
            <a:r>
              <a:rPr lang="en-US" sz="36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Craft Academy?</a:t>
            </a:r>
          </a:p>
        </p:txBody>
      </p:sp>
    </p:spTree>
    <p:extLst>
      <p:ext uri="{BB962C8B-B14F-4D97-AF65-F5344CB8AC3E}">
        <p14:creationId xmlns:p14="http://schemas.microsoft.com/office/powerpoint/2010/main" val="2240201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29765-1F1E-95ED-E069-18662D1A8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8" b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B28C2-8560-2343-ED78-697A68BE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656" y="628475"/>
            <a:ext cx="4016305" cy="383913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Bodoni MT"/>
                <a:cs typeface="Calibri Light"/>
              </a:rPr>
              <a:t>The Rocky Adkins Dining Commons aka "The Rock"</a:t>
            </a:r>
            <a:endParaRPr lang="en-US" sz="5000">
              <a:solidFill>
                <a:schemeClr val="tx1">
                  <a:lumMod val="50000"/>
                  <a:lumOff val="50000"/>
                </a:schemeClr>
              </a:solidFill>
              <a:latin typeface="Bodoni M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83D1C-0ED0-8668-FB41-B68180C2C024}"/>
              </a:ext>
            </a:extLst>
          </p:cNvPr>
          <p:cNvSpPr txBox="1"/>
          <p:nvPr/>
        </p:nvSpPr>
        <p:spPr>
          <a:xfrm>
            <a:off x="7951611" y="4868334"/>
            <a:ext cx="391583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900">
                <a:latin typeface="Bodoni MT Poster Compressed"/>
                <a:cs typeface="Calibri"/>
              </a:rPr>
              <a:t>Made-to-order food served buffet-style with a salad and dessert bar. Craft Students are allowed unlimited meals each week.</a:t>
            </a:r>
          </a:p>
        </p:txBody>
      </p:sp>
      <p:pic>
        <p:nvPicPr>
          <p:cNvPr id="8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086A67A-2331-EACB-FB3D-5DE028A45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7" y="53597"/>
            <a:ext cx="1173655" cy="12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1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B2E79-109C-49B5-9946-C754913C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526487" cy="1807305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cs typeface="Calibri Light"/>
              </a:rPr>
              <a:t>Applicant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A9ECB-DCAE-44EA-B79F-4C5594AB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6836" y="2233532"/>
            <a:ext cx="6518483" cy="38436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>
              <a:cs typeface="Calibri"/>
            </a:endParaRPr>
          </a:p>
          <a:p>
            <a:pPr marL="457200" lvl="1" indent="0" algn="ctr">
              <a:spcBef>
                <a:spcPts val="0"/>
              </a:spcBef>
              <a:buNone/>
            </a:pPr>
            <a:r>
              <a:rPr lang="en-US" sz="2800" b="1">
                <a:ea typeface="+mn-lt"/>
                <a:cs typeface="+mn-lt"/>
              </a:rPr>
              <a:t>Craft Academy Applicants must:</a:t>
            </a:r>
            <a:endParaRPr lang="en-US" sz="2800">
              <a:ea typeface="+mn-lt"/>
              <a:cs typeface="+mn-lt"/>
            </a:endParaRPr>
          </a:p>
          <a:p>
            <a:pPr marL="220980" lvl="1">
              <a:spcBef>
                <a:spcPts val="0"/>
              </a:spcBef>
              <a:buFont typeface="Arial,Sans-Serif" panose="020B0604020202020204" pitchFamily="34" charset="0"/>
            </a:pPr>
            <a:endParaRPr lang="en-US" sz="2000">
              <a:ea typeface="+mn-lt"/>
              <a:cs typeface="+mn-lt"/>
            </a:endParaRPr>
          </a:p>
          <a:p>
            <a:pPr marL="735330" lvl="1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Be a current high school sophomore (by transcript)</a:t>
            </a:r>
          </a:p>
          <a:p>
            <a:pPr marL="735330" lvl="1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Be a resident of the state of Kentucky</a:t>
            </a:r>
          </a:p>
          <a:p>
            <a:pPr marL="735330" lvl="1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Have completed </a:t>
            </a:r>
            <a:r>
              <a:rPr lang="en-US" sz="2000">
                <a:solidFill>
                  <a:srgbClr val="FF0000"/>
                </a:solidFill>
                <a:highlight>
                  <a:srgbClr val="FFFF00"/>
                </a:highlight>
                <a:ea typeface="+mn-lt"/>
                <a:cs typeface="+mn-lt"/>
              </a:rPr>
              <a:t>Algebra I, Algebra II and Geometry (or equivalent classes)</a:t>
            </a:r>
            <a:r>
              <a:rPr lang="en-US" sz="2000">
                <a:ea typeface="+mn-lt"/>
                <a:cs typeface="+mn-lt"/>
              </a:rPr>
              <a:t> by the END of your sophomore year</a:t>
            </a:r>
          </a:p>
          <a:p>
            <a:pPr marL="735330" lvl="1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Have taken the ACT or SAT</a:t>
            </a:r>
          </a:p>
          <a:p>
            <a:pPr marL="735330" lvl="1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Applicants may only be considered for admission one time</a:t>
            </a:r>
          </a:p>
          <a:p>
            <a:pPr marL="50673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b="1">
              <a:ea typeface="+mn-lt"/>
              <a:cs typeface="+mn-lt"/>
            </a:endParaRPr>
          </a:p>
        </p:txBody>
      </p:sp>
      <p:pic>
        <p:nvPicPr>
          <p:cNvPr id="78" name="Picture 75" descr="Desks in empty classroom">
            <a:extLst>
              <a:ext uri="{FF2B5EF4-FFF2-40B4-BE49-F238E27FC236}">
                <a16:creationId xmlns:a16="http://schemas.microsoft.com/office/drawing/2014/main" id="{C40B9587-F2C0-4503-A3A8-3821A9C2F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5" r="1598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112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C79F-CFB4-46D7-895D-0C438734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95" y="836053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5600">
                <a:solidFill>
                  <a:schemeClr val="tx2"/>
                </a:solidFill>
                <a:cs typeface="Calibri Light"/>
              </a:rPr>
              <a:t>Test Score Information</a:t>
            </a:r>
            <a:br>
              <a:rPr lang="en-US" sz="5600">
                <a:solidFill>
                  <a:schemeClr val="tx2"/>
                </a:solidFill>
                <a:cs typeface="Calibri Light"/>
              </a:rPr>
            </a:br>
            <a:br>
              <a:rPr lang="en-US" sz="5600">
                <a:solidFill>
                  <a:schemeClr val="tx2"/>
                </a:solidFill>
                <a:cs typeface="Calibri Light"/>
              </a:rPr>
            </a:br>
            <a:r>
              <a:rPr lang="en-US" sz="2000">
                <a:solidFill>
                  <a:schemeClr val="tx2"/>
                </a:solidFill>
                <a:cs typeface="Calibri Light"/>
              </a:rPr>
              <a:t>*Please note, you are only required to take ACT </a:t>
            </a:r>
            <a:r>
              <a:rPr lang="en-US" sz="2000" b="1">
                <a:solidFill>
                  <a:schemeClr val="tx2"/>
                </a:solidFill>
                <a:cs typeface="Calibri Light"/>
              </a:rPr>
              <a:t>or</a:t>
            </a:r>
            <a:r>
              <a:rPr lang="en-US" sz="2000">
                <a:solidFill>
                  <a:schemeClr val="tx2"/>
                </a:solidFill>
                <a:cs typeface="Calibri Light"/>
              </a:rPr>
              <a:t> SAT, </a:t>
            </a:r>
            <a:r>
              <a:rPr lang="en-US" sz="2000" b="1">
                <a:solidFill>
                  <a:schemeClr val="tx2"/>
                </a:solidFill>
                <a:cs typeface="Calibri Light"/>
              </a:rPr>
              <a:t>not both.</a:t>
            </a:r>
            <a:r>
              <a:rPr lang="en-US" sz="2000">
                <a:solidFill>
                  <a:schemeClr val="tx2"/>
                </a:solidFill>
                <a:cs typeface="Calibri Light" panose="020F0302020204030204"/>
              </a:rPr>
              <a:t>*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FF2D3465-7B75-44B6-A6F9-DBE05FC85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43313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2" name="TextBox 271">
            <a:extLst>
              <a:ext uri="{FF2B5EF4-FFF2-40B4-BE49-F238E27FC236}">
                <a16:creationId xmlns:a16="http://schemas.microsoft.com/office/drawing/2014/main" id="{43893BBB-D5F6-3995-3BEA-D8D9F3223475}"/>
              </a:ext>
            </a:extLst>
          </p:cNvPr>
          <p:cNvSpPr txBox="1"/>
          <p:nvPr/>
        </p:nvSpPr>
        <p:spPr>
          <a:xfrm>
            <a:off x="215347" y="3163956"/>
            <a:ext cx="44891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438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D58A5-22F4-4E3A-7D75-BD32C87E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  <a:latin typeface="Arial"/>
                <a:cs typeface="Calibri Light"/>
              </a:rPr>
              <a:t>2023 ACT / SAT Registration Info</a:t>
            </a:r>
            <a:endParaRPr lang="en-US" sz="3600">
              <a:solidFill>
                <a:srgbClr val="3F3F3F"/>
              </a:solidFill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07438-F95F-6DE1-3A08-F548FA349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2686967"/>
            <a:ext cx="4297351" cy="29597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ACT</a:t>
            </a:r>
          </a:p>
          <a:p>
            <a:r>
              <a:rPr lang="en-US" sz="2400" dirty="0">
                <a:cs typeface="Calibri"/>
              </a:rPr>
              <a:t>Test Date: </a:t>
            </a:r>
            <a:r>
              <a:rPr lang="en-US" sz="2400" b="1" dirty="0">
                <a:solidFill>
                  <a:srgbClr val="FFFF00"/>
                </a:solidFill>
                <a:cs typeface="Calibri"/>
              </a:rPr>
              <a:t>Dec. 9</a:t>
            </a:r>
          </a:p>
          <a:p>
            <a:pPr lvl="1"/>
            <a:r>
              <a:rPr lang="en-US" dirty="0">
                <a:cs typeface="Calibri"/>
              </a:rPr>
              <a:t>Register by </a:t>
            </a:r>
            <a:r>
              <a:rPr lang="en-US" b="1" dirty="0">
                <a:solidFill>
                  <a:srgbClr val="FFFF00"/>
                </a:solidFill>
                <a:cs typeface="Calibri"/>
              </a:rPr>
              <a:t>Nov. 3</a:t>
            </a:r>
          </a:p>
          <a:p>
            <a:pPr lvl="2"/>
            <a:r>
              <a:rPr lang="en-US" sz="2400" dirty="0">
                <a:cs typeface="Calibri"/>
              </a:rPr>
              <a:t>Late Registration by </a:t>
            </a:r>
            <a:r>
              <a:rPr lang="en-US" sz="2400" b="1" dirty="0">
                <a:solidFill>
                  <a:srgbClr val="FFFF00"/>
                </a:solidFill>
                <a:cs typeface="Calibri"/>
              </a:rPr>
              <a:t>Nov. 17</a:t>
            </a:r>
          </a:p>
          <a:p>
            <a:pPr lvl="1"/>
            <a:endParaRPr lang="en-US" sz="1600" dirty="0">
              <a:cs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5DC07-992E-86EA-09E9-11BD428D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2108" y="2744476"/>
            <a:ext cx="4292594" cy="29597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SAT</a:t>
            </a:r>
          </a:p>
          <a:p>
            <a:r>
              <a:rPr lang="en-US" sz="2400" dirty="0">
                <a:cs typeface="Calibri"/>
              </a:rPr>
              <a:t>Test Date: </a:t>
            </a:r>
            <a:r>
              <a:rPr lang="en-US" sz="2400" b="1" dirty="0">
                <a:solidFill>
                  <a:srgbClr val="FFFF00"/>
                </a:solidFill>
                <a:cs typeface="Calibri"/>
              </a:rPr>
              <a:t>Dec. 2</a:t>
            </a:r>
          </a:p>
          <a:p>
            <a:pPr lvl="1"/>
            <a:r>
              <a:rPr lang="en-US" dirty="0">
                <a:cs typeface="Calibri"/>
              </a:rPr>
              <a:t>Register by </a:t>
            </a:r>
            <a:r>
              <a:rPr lang="en-US" b="1" dirty="0">
                <a:solidFill>
                  <a:srgbClr val="FFFF00"/>
                </a:solidFill>
                <a:cs typeface="Calibri"/>
              </a:rPr>
              <a:t>Nov. 2</a:t>
            </a:r>
          </a:p>
          <a:p>
            <a:pPr lvl="2"/>
            <a:r>
              <a:rPr lang="en-US" sz="2400" dirty="0">
                <a:cs typeface="Calibri"/>
              </a:rPr>
              <a:t>Late Registration by </a:t>
            </a:r>
            <a:r>
              <a:rPr lang="en-US" sz="2400" b="1" dirty="0">
                <a:solidFill>
                  <a:srgbClr val="FFFF00"/>
                </a:solidFill>
                <a:cs typeface="Calibri"/>
              </a:rPr>
              <a:t>Nov. 21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9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CFECB-D05D-E620-5455-A48330E0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Autofit/>
          </a:bodyPr>
          <a:lstStyle/>
          <a:p>
            <a:r>
              <a:rPr lang="en-US" sz="5400">
                <a:solidFill>
                  <a:srgbClr val="FFFFFF"/>
                </a:solidFill>
                <a:ea typeface="Calibri Light"/>
                <a:cs typeface="Calibri Light"/>
              </a:rPr>
              <a:t>Residual ACT at MSU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63A19-2A42-483E-5D95-8A9D8B89C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2959" y="580158"/>
            <a:ext cx="2926080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2023 Testing Dates:</a:t>
            </a:r>
            <a:endParaRPr lang="en-US" b="1" dirty="0"/>
          </a:p>
          <a:p>
            <a:r>
              <a:rPr lang="en-US" b="1" dirty="0">
                <a:cs typeface="Calibri"/>
              </a:rPr>
              <a:t>Nov. 9</a:t>
            </a:r>
          </a:p>
          <a:p>
            <a:r>
              <a:rPr lang="en-US" b="1" dirty="0">
                <a:cs typeface="Calibri"/>
              </a:rPr>
              <a:t>Nov. 17</a:t>
            </a:r>
          </a:p>
          <a:p>
            <a:r>
              <a:rPr lang="en-US" b="1" dirty="0">
                <a:cs typeface="Calibri"/>
              </a:rPr>
              <a:t>Dec. 1</a:t>
            </a:r>
          </a:p>
          <a:p>
            <a:r>
              <a:rPr lang="en-US" b="1" dirty="0">
                <a:cs typeface="Calibri"/>
              </a:rPr>
              <a:t>Dec. 15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A6C8C-830E-EC42-2C5B-C06C8C699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5737" y="3429000"/>
            <a:ext cx="5212078" cy="43638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Residual ACT scores are only valid to MSU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Register by calling MSU testing center: </a:t>
            </a:r>
            <a:r>
              <a:rPr lang="en-US" sz="2400" b="1" dirty="0">
                <a:solidFill>
                  <a:srgbClr val="FF0000"/>
                </a:solidFill>
                <a:cs typeface="Calibri"/>
              </a:rPr>
              <a:t>606-783-2526</a:t>
            </a:r>
            <a:r>
              <a:rPr lang="en-US" sz="2400" dirty="0">
                <a:cs typeface="Calibri"/>
              </a:rPr>
              <a:t> or emailing </a:t>
            </a:r>
            <a:r>
              <a:rPr lang="en-US" sz="2400" b="1" dirty="0">
                <a:solidFill>
                  <a:srgbClr val="FF0000"/>
                </a:solidFill>
                <a:cs typeface="Calibri"/>
              </a:rPr>
              <a:t>testingcenter@moreheadstate.edu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943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6F72AE7D-ADA7-E091-F478-F44D06436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3" r="735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Freeform: Shape 5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82FDF-8F61-4A63-AF47-16E7FB1F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Application Process</a:t>
            </a:r>
            <a:endParaRPr lang="en-US" sz="28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1768C7-0416-48B8-887B-97D48BBB1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lnSpcReduction="10000"/>
          </a:bodyPr>
          <a:lstStyle/>
          <a:p>
            <a:pPr marL="735330" lvl="1" indent="-285750"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Univers LT Std 57 Condensed"/>
                <a:ea typeface="+mn-lt"/>
                <a:cs typeface="+mn-lt"/>
              </a:rPr>
              <a:t>Create</a:t>
            </a: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Univers LT Std 57 Condensed" panose="020B0506020202050204"/>
              </a:rPr>
              <a:t> an account at moreheadstate.edu/apply</a:t>
            </a:r>
            <a:endParaRPr lang="en-US" sz="1700"/>
          </a:p>
          <a:p>
            <a:pPr marL="449580" lvl="1"/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latin typeface="Univers LT Std 57 Condensed" panose="020B0506020202050204"/>
            </a:endParaRPr>
          </a:p>
          <a:p>
            <a:pPr marL="735330" lvl="1" indent="-285750"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Univers LT Std 57 Condensed" panose="020B0506020202050204"/>
              </a:rPr>
              <a:t>Submit online application</a:t>
            </a:r>
          </a:p>
          <a:p>
            <a:pPr marL="449580" lvl="1"/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latin typeface="Univers LT Std 57 Condensed" panose="020B0506020202050204"/>
            </a:endParaRPr>
          </a:p>
          <a:p>
            <a:pPr marL="735330" lvl="1" indent="-285750"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Univers LT Std 57 Condensed" panose="020B0506020202050204"/>
              </a:rPr>
              <a:t>Save a copy of the</a:t>
            </a:r>
            <a:b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Univers LT Std 57 Condensed" panose="020B0506020202050204"/>
              </a:rPr>
            </a:b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Univers LT Std 57 Condensed" panose="020B0506020202050204"/>
              </a:rPr>
              <a:t>Essay Questions </a:t>
            </a:r>
          </a:p>
          <a:p>
            <a:pPr marL="449580" lvl="1"/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latin typeface="Univers LT Std 57 Condensed" panose="020B0506020202050204"/>
            </a:endParaRPr>
          </a:p>
          <a:p>
            <a:pPr marL="735330" lvl="1" indent="-285750"/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Univers LT Std 57 Condensed" panose="020B0506020202050204"/>
              </a:rPr>
              <a:t>Compile and mail (electronically or physically) in your supplemental items packet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04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9857ED-1DEF-4481-AEB4-E775934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457275" cy="6858000"/>
          </a:xfrm>
          <a:custGeom>
            <a:avLst/>
            <a:gdLst>
              <a:gd name="connsiteX0" fmla="*/ 5457275 w 5457275"/>
              <a:gd name="connsiteY0" fmla="*/ 0 h 6858000"/>
              <a:gd name="connsiteX1" fmla="*/ 361354 w 5457275"/>
              <a:gd name="connsiteY1" fmla="*/ 0 h 6858000"/>
              <a:gd name="connsiteX2" fmla="*/ 335637 w 5457275"/>
              <a:gd name="connsiteY2" fmla="*/ 94722 h 6858000"/>
              <a:gd name="connsiteX3" fmla="*/ 690849 w 5457275"/>
              <a:gd name="connsiteY3" fmla="*/ 6842426 h 6858000"/>
              <a:gd name="connsiteX4" fmla="*/ 696735 w 5457275"/>
              <a:gd name="connsiteY4" fmla="*/ 6858000 h 6858000"/>
              <a:gd name="connsiteX5" fmla="*/ 5457275 w 54572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275" h="6858000">
                <a:moveTo>
                  <a:pt x="5457275" y="0"/>
                </a:moveTo>
                <a:lnTo>
                  <a:pt x="361354" y="0"/>
                </a:lnTo>
                <a:lnTo>
                  <a:pt x="335637" y="94722"/>
                </a:lnTo>
                <a:cubicBezTo>
                  <a:pt x="-226206" y="2374054"/>
                  <a:pt x="-65870" y="4704140"/>
                  <a:pt x="690849" y="6842426"/>
                </a:cubicBezTo>
                <a:lnTo>
                  <a:pt x="696735" y="6858000"/>
                </a:lnTo>
                <a:lnTo>
                  <a:pt x="5457275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E4FBE1-8E8A-42A6-B693-88C8979D8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228693" cy="6858000"/>
          </a:xfrm>
          <a:custGeom>
            <a:avLst/>
            <a:gdLst>
              <a:gd name="connsiteX0" fmla="*/ 5228693 w 5228693"/>
              <a:gd name="connsiteY0" fmla="*/ 0 h 6858000"/>
              <a:gd name="connsiteX1" fmla="*/ 371685 w 5228693"/>
              <a:gd name="connsiteY1" fmla="*/ 1 h 6858000"/>
              <a:gd name="connsiteX2" fmla="*/ 319533 w 5228693"/>
              <a:gd name="connsiteY2" fmla="*/ 193787 h 6858000"/>
              <a:gd name="connsiteX3" fmla="*/ 623642 w 5228693"/>
              <a:gd name="connsiteY3" fmla="*/ 6599363 h 6858000"/>
              <a:gd name="connsiteX4" fmla="*/ 717029 w 5228693"/>
              <a:gd name="connsiteY4" fmla="*/ 6858000 h 6858000"/>
              <a:gd name="connsiteX5" fmla="*/ 5228693 w 522869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8693" h="6858000">
                <a:moveTo>
                  <a:pt x="5228693" y="0"/>
                </a:moveTo>
                <a:lnTo>
                  <a:pt x="371685" y="1"/>
                </a:lnTo>
                <a:lnTo>
                  <a:pt x="319533" y="193787"/>
                </a:lnTo>
                <a:cubicBezTo>
                  <a:pt x="-206622" y="2355719"/>
                  <a:pt x="-67685" y="4563346"/>
                  <a:pt x="623642" y="6599363"/>
                </a:cubicBezTo>
                <a:lnTo>
                  <a:pt x="717029" y="6858000"/>
                </a:lnTo>
                <a:lnTo>
                  <a:pt x="5228693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2EF4D-0451-41B2-8BC7-1D38E819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330007"/>
            <a:ext cx="3820669" cy="4692396"/>
          </a:xfrm>
        </p:spPr>
        <p:txBody>
          <a:bodyPr anchor="ctr">
            <a:normAutofit/>
          </a:bodyPr>
          <a:lstStyle/>
          <a:p>
            <a:r>
              <a:rPr lang="en-US" sz="5000">
                <a:cs typeface="Calibri Light"/>
              </a:rPr>
              <a:t>Supplemental Items Packet*</a:t>
            </a:r>
            <a:endParaRPr lang="en-US" sz="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6CF3-C5E6-4965-9CE7-85117AD73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174" y="798045"/>
            <a:ext cx="6218566" cy="46923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73533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200" dirty="0">
                <a:ea typeface="+mn-lt"/>
                <a:cs typeface="+mn-lt"/>
              </a:rPr>
              <a:t>3 Short Essay responses</a:t>
            </a:r>
          </a:p>
          <a:p>
            <a:pPr lvl="1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73533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200" dirty="0">
                <a:ea typeface="+mn-lt"/>
                <a:cs typeface="+mn-lt"/>
              </a:rPr>
              <a:t>3 Letters of Recommendation from:</a:t>
            </a:r>
          </a:p>
          <a:p>
            <a:pPr marL="1363980" lvl="2" indent="-457200">
              <a:spcBef>
                <a:spcPts val="0"/>
              </a:spcBef>
              <a:buAutoNum type="romanUcPeriod"/>
            </a:pPr>
            <a:r>
              <a:rPr lang="en-US" sz="2200" dirty="0">
                <a:ea typeface="+mn-lt"/>
                <a:cs typeface="+mn-lt"/>
              </a:rPr>
              <a:t>Current/Former STEM teacher</a:t>
            </a:r>
          </a:p>
          <a:p>
            <a:pPr marL="1363980" lvl="2" indent="-457200">
              <a:spcBef>
                <a:spcPts val="0"/>
              </a:spcBef>
              <a:buAutoNum type="romanUcPeriod"/>
            </a:pPr>
            <a:r>
              <a:rPr lang="en-US" sz="2200" dirty="0">
                <a:ea typeface="+mn-lt"/>
                <a:cs typeface="+mn-lt"/>
              </a:rPr>
              <a:t>Counselor</a:t>
            </a:r>
          </a:p>
          <a:p>
            <a:pPr marL="1363980" lvl="2" indent="-457200">
              <a:spcBef>
                <a:spcPts val="0"/>
              </a:spcBef>
              <a:buAutoNum type="romanUcPeriod"/>
            </a:pPr>
            <a:r>
              <a:rPr lang="en-US" sz="2200" dirty="0">
                <a:ea typeface="+mn-lt"/>
                <a:cs typeface="+mn-lt"/>
              </a:rPr>
              <a:t>Your Choice** (administrator, community leader, community member etc.)</a:t>
            </a:r>
          </a:p>
          <a:p>
            <a:pPr lvl="2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73533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200" dirty="0">
                <a:ea typeface="+mn-lt"/>
                <a:cs typeface="+mn-lt"/>
              </a:rPr>
              <a:t>ACT Scores or SAT Scores (Send to Code 1530)</a:t>
            </a:r>
          </a:p>
          <a:p>
            <a:pPr marL="449580" lvl="1" indent="0">
              <a:spcBef>
                <a:spcPts val="0"/>
              </a:spcBef>
              <a:buNone/>
            </a:pPr>
            <a:endParaRPr lang="en-US" sz="2200">
              <a:ea typeface="+mn-lt"/>
              <a:cs typeface="+mn-lt"/>
            </a:endParaRPr>
          </a:p>
          <a:p>
            <a:pPr marL="73533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200" dirty="0">
                <a:ea typeface="+mn-lt"/>
                <a:cs typeface="+mn-lt"/>
              </a:rPr>
              <a:t>Official High School Transcript</a:t>
            </a:r>
          </a:p>
          <a:p>
            <a:pPr marL="449580" lvl="1" indent="0">
              <a:spcBef>
                <a:spcPts val="0"/>
              </a:spcBef>
              <a:buNone/>
            </a:pPr>
            <a:endParaRPr lang="en-US" sz="2200">
              <a:ea typeface="+mn-lt"/>
              <a:cs typeface="+mn-lt"/>
            </a:endParaRPr>
          </a:p>
          <a:p>
            <a:pPr marL="735330" lvl="1" indent="-285750"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200" dirty="0">
                <a:ea typeface="+mn-lt"/>
                <a:cs typeface="+mn-lt"/>
              </a:rPr>
              <a:t>Counselor Check Sheet</a:t>
            </a:r>
          </a:p>
          <a:p>
            <a:pPr marL="735330" lvl="1" indent="-285750">
              <a:spcBef>
                <a:spcPts val="0"/>
              </a:spcBef>
              <a:buFont typeface="Arial,Sans-Serif" panose="020B0604020202020204" pitchFamily="34" charset="0"/>
            </a:pPr>
            <a:endParaRPr lang="en-US" sz="2200">
              <a:ea typeface="+mn-lt"/>
              <a:cs typeface="+mn-lt"/>
            </a:endParaRPr>
          </a:p>
          <a:p>
            <a:endParaRPr lang="en-US" sz="22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641FB-1940-530D-7254-11F787E1C109}"/>
              </a:ext>
            </a:extLst>
          </p:cNvPr>
          <p:cNvSpPr txBox="1"/>
          <p:nvPr/>
        </p:nvSpPr>
        <p:spPr>
          <a:xfrm>
            <a:off x="6090249" y="5357003"/>
            <a:ext cx="54748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*Items do not need to be submitted all at once.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**No family, personal friends, peers, or other applicants may write a Letter of Recommendation on your behalf.</a:t>
            </a:r>
          </a:p>
        </p:txBody>
      </p:sp>
    </p:spTree>
    <p:extLst>
      <p:ext uri="{BB962C8B-B14F-4D97-AF65-F5344CB8AC3E}">
        <p14:creationId xmlns:p14="http://schemas.microsoft.com/office/powerpoint/2010/main" val="75675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4" descr="A picture containing tent, outdoor object&#10;&#10;Description automatically generated">
            <a:extLst>
              <a:ext uri="{FF2B5EF4-FFF2-40B4-BE49-F238E27FC236}">
                <a16:creationId xmlns:a16="http://schemas.microsoft.com/office/drawing/2014/main" id="{AF6301D0-8689-4ECE-9033-7336D8C74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68" r="5921"/>
          <a:stretch/>
        </p:blipFill>
        <p:spPr>
          <a:xfrm>
            <a:off x="2011" y="4089"/>
            <a:ext cx="12222101" cy="867285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554120-DB4B-44B1-B24C-632A5F06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683" y="4955694"/>
            <a:ext cx="2889504" cy="13441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F18ABE0-83D7-470B-9343-07EFA5A577A9}"/>
              </a:ext>
            </a:extLst>
          </p:cNvPr>
          <p:cNvSpPr txBox="1">
            <a:spLocks/>
          </p:cNvSpPr>
          <p:nvPr/>
        </p:nvSpPr>
        <p:spPr>
          <a:xfrm>
            <a:off x="4128898" y="4986190"/>
            <a:ext cx="8184569" cy="135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+mn-lt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Craft Academy - 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craftacademy@moreheadstate.edu</a:t>
            </a:r>
            <a:endParaRPr lang="en-US" sz="2400" dirty="0">
              <a:solidFill>
                <a:schemeClr val="bg1"/>
              </a:solidFill>
              <a:latin typeface="+mn-lt"/>
              <a:ea typeface="+mn-ea"/>
              <a:cs typeface="Calibri" panose="020F0502020204030204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latin typeface="+mn-lt"/>
              <a:ea typeface="+mn-ea"/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093BE-9F79-4DBB-AE7C-B815019DA9D3}"/>
              </a:ext>
            </a:extLst>
          </p:cNvPr>
          <p:cNvSpPr txBox="1"/>
          <p:nvPr/>
        </p:nvSpPr>
        <p:spPr>
          <a:xfrm>
            <a:off x="875749" y="319039"/>
            <a:ext cx="482791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/>
              <a:t>Important 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87732-C05D-4693-8746-3D1A520224D2}"/>
              </a:ext>
            </a:extLst>
          </p:cNvPr>
          <p:cNvSpPr txBox="1"/>
          <p:nvPr/>
        </p:nvSpPr>
        <p:spPr>
          <a:xfrm>
            <a:off x="351831" y="944729"/>
            <a:ext cx="10232090" cy="591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>
              <a:lnSpc>
                <a:spcPct val="90000"/>
              </a:lnSpc>
            </a:pPr>
            <a:endParaRPr lang="en-US" sz="2000" dirty="0">
              <a:ea typeface="+mn-lt"/>
              <a:cs typeface="+mn-lt"/>
            </a:endParaRP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r>
              <a:rPr lang="en-US" sz="2000" b="1" dirty="0">
                <a:ea typeface="+mn-lt"/>
                <a:cs typeface="+mn-lt"/>
              </a:rPr>
              <a:t>August 1st, 2023</a:t>
            </a:r>
            <a:r>
              <a:rPr lang="en-US" sz="2000" dirty="0">
                <a:ea typeface="+mn-lt"/>
                <a:cs typeface="+mn-lt"/>
              </a:rPr>
              <a:t> – Class of 2026 Application Opens</a:t>
            </a:r>
            <a:endParaRPr lang="en-US" sz="2000" b="1" dirty="0">
              <a:ea typeface="+mn-lt"/>
              <a:cs typeface="+mn-lt"/>
            </a:endParaRP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r>
              <a:rPr lang="en-US" sz="2000" b="1" dirty="0">
                <a:ea typeface="+mn-lt"/>
                <a:cs typeface="+mn-lt"/>
              </a:rPr>
              <a:t>November 11th, 2023</a:t>
            </a:r>
            <a:r>
              <a:rPr lang="en-US" sz="2000" dirty="0">
                <a:ea typeface="+mn-lt"/>
                <a:cs typeface="+mn-lt"/>
              </a:rPr>
              <a:t> – Open House</a:t>
            </a: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r>
              <a:rPr lang="en-US" sz="2000" b="1" dirty="0">
                <a:ea typeface="+mn-lt"/>
                <a:cs typeface="+mn-lt"/>
              </a:rPr>
              <a:t>February 1st, 2024 </a:t>
            </a:r>
            <a:r>
              <a:rPr lang="en-US" sz="2000" dirty="0">
                <a:ea typeface="+mn-lt"/>
                <a:cs typeface="+mn-lt"/>
              </a:rPr>
              <a:t>– Application Deadline</a:t>
            </a:r>
            <a:endParaRPr lang="en-US" sz="2000" dirty="0">
              <a:cs typeface="Calibri"/>
            </a:endParaRP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r>
              <a:rPr lang="en-US" sz="2000" b="1" dirty="0">
                <a:ea typeface="+mn-lt"/>
                <a:cs typeface="+mn-lt"/>
              </a:rPr>
              <a:t>February 17th, 2024</a:t>
            </a:r>
            <a:r>
              <a:rPr lang="en-US" sz="2000" dirty="0">
                <a:ea typeface="+mn-lt"/>
                <a:cs typeface="+mn-lt"/>
              </a:rPr>
              <a:t> – Interview Day</a:t>
            </a:r>
            <a:endParaRPr lang="en-US" sz="2000" dirty="0">
              <a:cs typeface="Calibri"/>
            </a:endParaRP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r>
              <a:rPr lang="en-US" sz="2000" b="1" dirty="0">
                <a:ea typeface="+mn-lt"/>
                <a:cs typeface="+mn-lt"/>
              </a:rPr>
              <a:t>April 2024</a:t>
            </a:r>
            <a:r>
              <a:rPr lang="en-US" sz="2000" dirty="0">
                <a:ea typeface="+mn-lt"/>
                <a:cs typeface="+mn-lt"/>
              </a:rPr>
              <a:t> – Class of 2026 Selection Finalized </a:t>
            </a: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endParaRPr lang="en-US" sz="2800" dirty="0">
              <a:ea typeface="+mn-lt"/>
              <a:cs typeface="+mn-lt"/>
            </a:endParaRP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endParaRPr lang="en-US" sz="2800" dirty="0">
              <a:ea typeface="+mn-lt"/>
              <a:cs typeface="+mn-lt"/>
            </a:endParaRPr>
          </a:p>
          <a:p>
            <a:pPr marL="735330" lvl="1" indent="-285750">
              <a:lnSpc>
                <a:spcPct val="200000"/>
              </a:lnSpc>
              <a:buFont typeface="Arial,Sans-Serif"/>
              <a:buChar char="•"/>
            </a:pPr>
            <a:endParaRPr lang="en-US" sz="2800" dirty="0">
              <a:ea typeface="+mn-lt"/>
              <a:cs typeface="+mn-lt"/>
            </a:endParaRPr>
          </a:p>
        </p:txBody>
      </p:sp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37B34C7-4527-7546-AFEE-42C23492C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947" y="1605771"/>
            <a:ext cx="2743200" cy="2755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6D439E-98CA-B58E-A5C4-3847FC095A7A}"/>
              </a:ext>
            </a:extLst>
          </p:cNvPr>
          <p:cNvSpPr txBox="1"/>
          <p:nvPr/>
        </p:nvSpPr>
        <p:spPr>
          <a:xfrm>
            <a:off x="8591047" y="572218"/>
            <a:ext cx="3191486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cs typeface="Calibri"/>
              </a:rPr>
              <a:t>Interested? </a:t>
            </a:r>
            <a:endParaRPr lang="en-US">
              <a:cs typeface="Calibri"/>
            </a:endParaRPr>
          </a:p>
          <a:p>
            <a:pPr algn="ctr"/>
            <a:r>
              <a:rPr lang="en-US" sz="2800" b="1">
                <a:cs typeface="Calibri"/>
              </a:rPr>
              <a:t>Fill out our survey!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7" name="Picture 6" descr="A sign on a stand&#10;&#10;Description automatically generated">
            <a:extLst>
              <a:ext uri="{FF2B5EF4-FFF2-40B4-BE49-F238E27FC236}">
                <a16:creationId xmlns:a16="http://schemas.microsoft.com/office/drawing/2014/main" id="{79CCF618-DEC0-F95F-8BFB-985C76C344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2" t="13336" r="27328" b="16711"/>
          <a:stretch/>
        </p:blipFill>
        <p:spPr>
          <a:xfrm rot="5400000">
            <a:off x="377607" y="4776870"/>
            <a:ext cx="1684620" cy="17561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74023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042E2-A187-44CC-A9FB-650BC46D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542" y="-545909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Program Details</a:t>
            </a:r>
          </a:p>
        </p:txBody>
      </p:sp>
      <p:pic>
        <p:nvPicPr>
          <p:cNvPr id="21" name="Picture 20" descr="Writing an appointment on a paper agenda">
            <a:extLst>
              <a:ext uri="{FF2B5EF4-FFF2-40B4-BE49-F238E27FC236}">
                <a16:creationId xmlns:a16="http://schemas.microsoft.com/office/drawing/2014/main" id="{99196516-8582-4E39-974A-BF3A2E68B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66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931B12-96B0-4DDD-A2B1-DC651AD349B9}"/>
              </a:ext>
            </a:extLst>
          </p:cNvPr>
          <p:cNvSpPr/>
          <p:nvPr/>
        </p:nvSpPr>
        <p:spPr>
          <a:xfrm>
            <a:off x="6346615" y="4286724"/>
            <a:ext cx="5852307" cy="21205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Expenses to Expect:</a:t>
            </a:r>
            <a:endParaRPr lang="en-US" sz="1700" b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Textbooks</a:t>
            </a:r>
            <a:endParaRPr lang="en-US" sz="1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Mom</a:t>
            </a:r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Beaker Bucks</a:t>
            </a:r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Parking Pass</a:t>
            </a:r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Expenses</a:t>
            </a:r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Activity Fees</a:t>
            </a:r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defTabSz="914400">
              <a:lnSpc>
                <a:spcPct val="90000"/>
              </a:lnSpc>
              <a:spcAft>
                <a:spcPts val="600"/>
              </a:spcAft>
            </a:pPr>
            <a:endParaRPr lang="en-US" sz="1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EA61ED-6535-4E3A-A7F2-F69BB035730C}"/>
              </a:ext>
            </a:extLst>
          </p:cNvPr>
          <p:cNvSpPr/>
          <p:nvPr/>
        </p:nvSpPr>
        <p:spPr>
          <a:xfrm>
            <a:off x="6111513" y="867525"/>
            <a:ext cx="5221010" cy="3098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to YOU</a:t>
            </a:r>
            <a:endParaRPr lang="en-US" sz="1700" b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 minimum of 60 college credit hours, housing and unlimited daily meals at no cost to you or your family</a:t>
            </a: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for additional scholarship money</a:t>
            </a:r>
            <a:endParaRPr lang="en-US" sz="17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One-on-one counseling (personal, mental health, college/scholarship and career) at no cost</a:t>
            </a:r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on one academic advising at no cost</a:t>
            </a:r>
            <a:endParaRPr lang="en-US" sz="17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/>
              </a:rPr>
              <a:t>A rewarding academic and social environment geared towards exceptional students</a:t>
            </a: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19455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44958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D7D8D-580C-4C94-B434-C784334E601A}"/>
              </a:ext>
            </a:extLst>
          </p:cNvPr>
          <p:cNvSpPr/>
          <p:nvPr/>
        </p:nvSpPr>
        <p:spPr>
          <a:xfrm>
            <a:off x="6675987" y="6411304"/>
            <a:ext cx="3948123" cy="6830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endParaRPr lang="en-US" sz="1100" b="1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26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FF41-AC86-4D28-8A15-762D37A5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 fontScale="90000"/>
          </a:bodyPr>
          <a:lstStyle/>
          <a:p>
            <a:r>
              <a:rPr lang="en-US" sz="4800" b="1">
                <a:cs typeface="Calibri Light" panose="020F0302020204030204"/>
              </a:rPr>
              <a:t>Curriculum at Craft Academy – STEM +X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ED2E-CD32-46FE-85A7-56C2E908F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295" y="2470680"/>
            <a:ext cx="2602132" cy="3210376"/>
          </a:xfrm>
        </p:spPr>
        <p:txBody>
          <a:bodyPr anchor="t">
            <a:normAutofit/>
          </a:bodyPr>
          <a:lstStyle/>
          <a:p>
            <a:pPr marL="457200" lvl="1" indent="0" algn="ctr">
              <a:spcBef>
                <a:spcPts val="0"/>
              </a:spcBef>
              <a:buNone/>
            </a:pPr>
            <a:r>
              <a:rPr lang="en-US" sz="4000" b="1">
                <a:ea typeface="+mn-lt"/>
                <a:cs typeface="+mn-lt"/>
              </a:rPr>
              <a:t>STEM</a:t>
            </a:r>
            <a:endParaRPr lang="en-US"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Science</a:t>
            </a:r>
            <a:endParaRPr lang="en-US"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Technology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Engineering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Math</a:t>
            </a:r>
            <a:endParaRPr lang="en-US">
              <a:cs typeface="Calibri" panose="020F0502020204030204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3F15DC3-CF4D-4115-85B0-73D6DF1AB636}"/>
              </a:ext>
            </a:extLst>
          </p:cNvPr>
          <p:cNvSpPr txBox="1"/>
          <p:nvPr/>
        </p:nvSpPr>
        <p:spPr>
          <a:xfrm>
            <a:off x="4318938" y="2197461"/>
            <a:ext cx="5103541" cy="26203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>
                <a:ea typeface="+mn-lt"/>
                <a:cs typeface="+mn-lt"/>
              </a:rPr>
              <a:t>+X</a:t>
            </a:r>
            <a:endParaRPr lang="en-US" sz="4400" b="1"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cs typeface="Calibri"/>
              </a:rPr>
              <a:t>Creativity and Design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cs typeface="Calibri"/>
              </a:rPr>
              <a:t>Entrepreneurship and Innovation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Civic and Regional Engagement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43627-10AF-4C2B-B3AA-64942EFA173A}"/>
              </a:ext>
            </a:extLst>
          </p:cNvPr>
          <p:cNvSpPr txBox="1"/>
          <p:nvPr/>
        </p:nvSpPr>
        <p:spPr>
          <a:xfrm>
            <a:off x="2225090" y="5778275"/>
            <a:ext cx="68159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/>
              <a:t>Students will take 15-18 credit hours per semester.</a:t>
            </a:r>
          </a:p>
        </p:txBody>
      </p:sp>
    </p:spTree>
    <p:extLst>
      <p:ext uri="{BB962C8B-B14F-4D97-AF65-F5344CB8AC3E}">
        <p14:creationId xmlns:p14="http://schemas.microsoft.com/office/powerpoint/2010/main" val="1663381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DC07B27-4E3C-4BCF-ABDB-6AA72857C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D11BE6-2A04-4DBB-842D-88602B5E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12437"/>
            <a:ext cx="11713464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05E02A-9AA9-45EC-B87B-B46F043F3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" y="2724072"/>
            <a:ext cx="12192008" cy="4114801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91EDBA-E8E0-4575-8147-B700345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09672" y="1716338"/>
            <a:ext cx="6858003" cy="3422328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EE4473-A122-4E96-8C31-B4C5AAA2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123" y="2706446"/>
            <a:ext cx="12191997" cy="37119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 descr="Mathematics">
            <a:extLst>
              <a:ext uri="{FF2B5EF4-FFF2-40B4-BE49-F238E27FC236}">
                <a16:creationId xmlns:a16="http://schemas.microsoft.com/office/drawing/2014/main" id="{E9C71E78-96BD-40B8-A09A-BC829CD85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5CAB0F-C964-48BB-AE92-27D7B1D0F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08C0BA-8168-42D5-BB0B-5B83BDE4BF2A}"/>
              </a:ext>
            </a:extLst>
          </p:cNvPr>
          <p:cNvSpPr txBox="1"/>
          <p:nvPr/>
        </p:nvSpPr>
        <p:spPr>
          <a:xfrm>
            <a:off x="4462303" y="1775242"/>
            <a:ext cx="3254085" cy="295465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</a:rPr>
              <a:t>Math (3 Courses)</a:t>
            </a:r>
          </a:p>
          <a:p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Trigonometry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Pre-Calculus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Calculus I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Calculus II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Calculus III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Statistics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Differential Equations</a:t>
            </a:r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698585A-F797-4F8C-9973-EF4103D2EC2B}"/>
              </a:ext>
            </a:extLst>
          </p:cNvPr>
          <p:cNvSpPr txBox="1"/>
          <p:nvPr/>
        </p:nvSpPr>
        <p:spPr>
          <a:xfrm>
            <a:off x="286828" y="1779571"/>
            <a:ext cx="4535630" cy="406265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</a:rPr>
              <a:t>Science (4 Courses)</a:t>
            </a:r>
          </a:p>
          <a:p>
            <a:pPr algn="ctr"/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Principles of Biology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Principles of Chemistry I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Elementary or Engineering Physics I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Intro to Computer Science 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Agricultural Sciences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Astronomy 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Computer Sciences 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Earth Sciences 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Computing &amp; Network Technology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Physics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Neuroscience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Space Sciences  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C132656-FA3D-4329-9EC4-0E9DF66B7EF4}"/>
              </a:ext>
            </a:extLst>
          </p:cNvPr>
          <p:cNvSpPr txBox="1"/>
          <p:nvPr/>
        </p:nvSpPr>
        <p:spPr>
          <a:xfrm>
            <a:off x="7432373" y="1783898"/>
            <a:ext cx="3842902" cy="43396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</a:rPr>
              <a:t>STEM Electives (3 Courses)</a:t>
            </a:r>
          </a:p>
          <a:p>
            <a:endParaRPr lang="en-US">
              <a:solidFill>
                <a:srgbClr val="FFFFFF"/>
              </a:solidFill>
            </a:endParaRP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Agricultural Sciences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Applied Engineering &amp; Technology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Biology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Chemistry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Health, Wellness &amp; Human Performance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Mathematics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Physics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Earth Science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Space Systems Engineering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Psychology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C4AE118-AE5B-41F7-9158-BBE6E864309F}"/>
              </a:ext>
            </a:extLst>
          </p:cNvPr>
          <p:cNvSpPr txBox="1"/>
          <p:nvPr/>
        </p:nvSpPr>
        <p:spPr>
          <a:xfrm>
            <a:off x="4457975" y="4723662"/>
            <a:ext cx="3245426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</a:rPr>
              <a:t>English (2 Courses)</a:t>
            </a:r>
          </a:p>
          <a:p>
            <a:pPr algn="ctr"/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Writing I</a:t>
            </a:r>
          </a:p>
          <a:p>
            <a:pPr marL="735330" lvl="1" indent="-285750">
              <a:buFont typeface="Arial,Sans-Serif"/>
              <a:buChar char="•"/>
            </a:pP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Writing II</a:t>
            </a:r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142B5-8FF9-4694-B4DF-D46252A90BA4}"/>
              </a:ext>
            </a:extLst>
          </p:cNvPr>
          <p:cNvSpPr>
            <a:spLocks noGrp="1"/>
          </p:cNvSpPr>
          <p:nvPr/>
        </p:nvSpPr>
        <p:spPr>
          <a:xfrm>
            <a:off x="730174" y="614005"/>
            <a:ext cx="6844383" cy="721130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>
                <a:solidFill>
                  <a:srgbClr val="FFFFFF"/>
                </a:solidFill>
              </a:rPr>
              <a:t>STEM Curriculum</a:t>
            </a:r>
          </a:p>
        </p:txBody>
      </p:sp>
    </p:spTree>
    <p:extLst>
      <p:ext uri="{BB962C8B-B14F-4D97-AF65-F5344CB8AC3E}">
        <p14:creationId xmlns:p14="http://schemas.microsoft.com/office/powerpoint/2010/main" val="408634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7183763D-FD4A-8CF1-401B-12C3E14BC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650" r="1014" b="-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7F4C045-730F-8C41-3827-CD3FBA6B5592}"/>
              </a:ext>
            </a:extLst>
          </p:cNvPr>
          <p:cNvSpPr txBox="1"/>
          <p:nvPr/>
        </p:nvSpPr>
        <p:spPr>
          <a:xfrm>
            <a:off x="8012947" y="2270136"/>
            <a:ext cx="4884189" cy="2438869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3D Printing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Artistic Photography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Business Entrepreneurship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Civic &amp; Regional Engagement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Creative Entrepreneurship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Graphic Design (Commercial/Entrepreneurial)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International  Leadership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Journalistic  Photography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Media Writing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Media Production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PR and Event Planning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Social Media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Website Design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+X Exploratory Track*</a:t>
            </a:r>
            <a:endParaRPr lang="en-US" sz="1400">
              <a:cs typeface="Calibri"/>
            </a:endParaRPr>
          </a:p>
          <a:p>
            <a:pPr marL="73533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</p:txBody>
      </p:sp>
      <p:pic>
        <p:nvPicPr>
          <p:cNvPr id="34" name="Picture 38" descr="hands-working-clay-making-pottery image - Free stock photo - Public ...">
            <a:extLst>
              <a:ext uri="{FF2B5EF4-FFF2-40B4-BE49-F238E27FC236}">
                <a16:creationId xmlns:a16="http://schemas.microsoft.com/office/drawing/2014/main" id="{2D96AA51-1AFE-06AA-7E48-538873F5C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" r="-2" b="16380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42" name="TextBox 2">
            <a:extLst>
              <a:ext uri="{FF2B5EF4-FFF2-40B4-BE49-F238E27FC236}">
                <a16:creationId xmlns:a16="http://schemas.microsoft.com/office/drawing/2014/main" id="{58A1614B-7832-E3DE-F22E-FD8D98E684A8}"/>
              </a:ext>
            </a:extLst>
          </p:cNvPr>
          <p:cNvSpPr txBox="1"/>
          <p:nvPr/>
        </p:nvSpPr>
        <p:spPr>
          <a:xfrm>
            <a:off x="5002863" y="2365009"/>
            <a:ext cx="3356093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000" b="1"/>
              <a:t>Core (3 Courses)</a:t>
            </a:r>
            <a:endParaRPr lang="en-US" sz="2000" b="1">
              <a:cs typeface="Calibri"/>
            </a:endParaRPr>
          </a:p>
          <a:p>
            <a:pPr>
              <a:spcAft>
                <a:spcPts val="600"/>
              </a:spcAft>
            </a:pPr>
            <a:endParaRPr lang="en-US" sz="1400">
              <a:cs typeface="Calibri"/>
            </a:endParaRPr>
          </a:p>
          <a:p>
            <a:pPr marL="735330" lvl="1" indent="-285750">
              <a:spcAft>
                <a:spcPts val="600"/>
              </a:spcAft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Fundamentals of Communication</a:t>
            </a:r>
          </a:p>
          <a:p>
            <a:pPr marL="735330" lvl="1" indent="-285750">
              <a:spcAft>
                <a:spcPts val="600"/>
              </a:spcAft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Public Service Through Science </a:t>
            </a:r>
          </a:p>
          <a:p>
            <a:pPr marL="735330" lvl="1" indent="-285750">
              <a:spcAft>
                <a:spcPts val="600"/>
              </a:spcAft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Professional Writing </a:t>
            </a:r>
            <a:endParaRPr lang="en-US" sz="140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A63CFB4-CF6C-7EFA-41F0-00CABEF2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342" y="243996"/>
            <a:ext cx="42490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+X</a:t>
            </a:r>
            <a:r>
              <a:rPr lang="en-US" b="1"/>
              <a:t>  </a:t>
            </a:r>
            <a:r>
              <a:rPr lang="en-US" b="1" kern="1200">
                <a:latin typeface="+mj-lt"/>
                <a:ea typeface="+mj-ea"/>
                <a:cs typeface="+mj-cs"/>
              </a:rPr>
              <a:t>Curriculum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1F8531-E306-F5F7-0C74-551C2BCE046F}"/>
              </a:ext>
            </a:extLst>
          </p:cNvPr>
          <p:cNvSpPr txBox="1"/>
          <p:nvPr/>
        </p:nvSpPr>
        <p:spPr>
          <a:xfrm>
            <a:off x="8084634" y="1719146"/>
            <a:ext cx="29457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Focused Tracks (3 Courses)</a:t>
            </a:r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918278F-1DEE-0DB5-2701-EFC096CA9E61}"/>
              </a:ext>
            </a:extLst>
          </p:cNvPr>
          <p:cNvSpPr/>
          <p:nvPr/>
        </p:nvSpPr>
        <p:spPr>
          <a:xfrm>
            <a:off x="7848786" y="6250876"/>
            <a:ext cx="5901976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580" lvl="1">
              <a:spcAft>
                <a:spcPts val="600"/>
              </a:spcAft>
            </a:pPr>
            <a:r>
              <a:rPr lang="en-US" sz="12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*For students exploring multiple +X Focus Areas</a:t>
            </a:r>
            <a:endParaRPr lang="en-US" sz="120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40864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person, ground&#10;&#10;Description automatically generated">
            <a:extLst>
              <a:ext uri="{FF2B5EF4-FFF2-40B4-BE49-F238E27FC236}">
                <a16:creationId xmlns:a16="http://schemas.microsoft.com/office/drawing/2014/main" id="{20C3BEDE-D08D-426B-A166-0494BED40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9" t="-510" r="12394" b="255"/>
          <a:stretch/>
        </p:blipFill>
        <p:spPr>
          <a:xfrm>
            <a:off x="8529321" y="10"/>
            <a:ext cx="3659816" cy="3410273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6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81513BBC-C6DF-4724-89B3-956792B20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9" r="1008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5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id="{71C0A157-BBB4-428D-B7AF-0090FC170E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23" b="23183"/>
          <a:stretch/>
        </p:blipFill>
        <p:spPr>
          <a:xfrm>
            <a:off x="5168353" y="3456432"/>
            <a:ext cx="7023576" cy="3402580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524C8-DF75-4658-B303-32CF00A6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latin typeface="+mj-lt"/>
                <a:ea typeface="+mj-ea"/>
                <a:cs typeface="+mj-cs"/>
              </a:rPr>
              <a:t>Research, Internships, </a:t>
            </a:r>
            <a:br>
              <a:rPr lang="en-US" sz="4000" b="1" kern="1200"/>
            </a:br>
            <a:r>
              <a:rPr lang="en-US" sz="4000" b="1" kern="1200">
                <a:latin typeface="+mj-lt"/>
                <a:ea typeface="+mj-ea"/>
                <a:cs typeface="+mj-cs"/>
              </a:rPr>
              <a:t>and Special Projects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C7281-F02B-615A-2B69-65727537570D}"/>
              </a:ext>
            </a:extLst>
          </p:cNvPr>
          <p:cNvSpPr txBox="1"/>
          <p:nvPr/>
        </p:nvSpPr>
        <p:spPr>
          <a:xfrm>
            <a:off x="433679" y="2342071"/>
            <a:ext cx="5411167" cy="36667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2800">
                <a:cs typeface="Calibri"/>
              </a:rPr>
            </a:b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Hazel Green Academy Revitalization Project</a:t>
            </a:r>
            <a:endParaRPr lang="en-US" sz="280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FTC Robotics Team</a:t>
            </a: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CASPR Solar Car Team</a:t>
            </a:r>
          </a:p>
        </p:txBody>
      </p:sp>
    </p:spTree>
    <p:extLst>
      <p:ext uri="{BB962C8B-B14F-4D97-AF65-F5344CB8AC3E}">
        <p14:creationId xmlns:p14="http://schemas.microsoft.com/office/powerpoint/2010/main" val="3190513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4DC88-A372-404F-8C20-1C881A90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Opportunities at MSU</a:t>
            </a:r>
            <a:endParaRPr lang="en-US" b="1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6" name="Content Placeholder 2">
            <a:extLst>
              <a:ext uri="{FF2B5EF4-FFF2-40B4-BE49-F238E27FC236}">
                <a16:creationId xmlns:a16="http://schemas.microsoft.com/office/drawing/2014/main" id="{E8C1AD21-38F2-47B3-B19A-93B3EA7BEF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0577687"/>
              </p:ext>
            </p:extLst>
          </p:nvPr>
        </p:nvGraphicFramePr>
        <p:xfrm>
          <a:off x="838200" y="3033323"/>
          <a:ext cx="4724603" cy="354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2" name="Oval 6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Block Arc 6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C964C0-35CD-57F8-6EF7-DA9F6690DEE5}"/>
              </a:ext>
            </a:extLst>
          </p:cNvPr>
          <p:cNvSpPr txBox="1"/>
          <p:nvPr/>
        </p:nvSpPr>
        <p:spPr>
          <a:xfrm>
            <a:off x="844343" y="1676596"/>
            <a:ext cx="53166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Craft Academy Students can participate in most of MSU's over 120 clubs and organizations, such as the following: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7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FDF1D-2FE2-4848-ABEE-E2DC11F6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205" y="754572"/>
            <a:ext cx="3616181" cy="1457002"/>
          </a:xfrm>
        </p:spPr>
        <p:txBody>
          <a:bodyPr anchor="b">
            <a:normAutofit/>
          </a:bodyPr>
          <a:lstStyle/>
          <a:p>
            <a:r>
              <a:rPr lang="en-US" sz="3100" b="1">
                <a:cs typeface="Calibri Light"/>
              </a:rPr>
              <a:t>Craft Academy Student Involvement</a:t>
            </a:r>
            <a:endParaRPr lang="en-US" sz="3100" b="1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9077564-2575-4E9D-8830-FA189022C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38" y="2719515"/>
            <a:ext cx="3058623" cy="33873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005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Beta Club</a:t>
            </a:r>
          </a:p>
          <a:p>
            <a:pPr marL="40005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Class Officers</a:t>
            </a:r>
          </a:p>
          <a:p>
            <a:pPr marL="40005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Craft Ambassadors</a:t>
            </a:r>
          </a:p>
          <a:p>
            <a:pPr marL="40005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Servant Leadership Team</a:t>
            </a:r>
          </a:p>
          <a:p>
            <a:pPr marL="40005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Student Council</a:t>
            </a:r>
          </a:p>
          <a:p>
            <a:pPr marL="40005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Y Club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E12B44A-2B34-1C28-30FE-60552BE02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64" r="-2" b="35549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6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EEB2AE1B-E17B-63EF-3E3F-9CB0DD292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7" t="22778" r="273" b="11667"/>
          <a:stretch/>
        </p:blipFill>
        <p:spPr>
          <a:xfrm>
            <a:off x="4599793" y="3567647"/>
            <a:ext cx="7590058" cy="329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0DE17-228D-B7D9-013A-D9F273C34CDD}"/>
              </a:ext>
            </a:extLst>
          </p:cNvPr>
          <p:cNvSpPr txBox="1"/>
          <p:nvPr/>
        </p:nvSpPr>
        <p:spPr>
          <a:xfrm>
            <a:off x="182880" y="2346960"/>
            <a:ext cx="4145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14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21p xmlns="6e86fdd4-e873-44cc-be74-bf7ce3e586e9" xsi:nil="true"/>
    <Description xmlns="6e86fdd4-e873-44cc-be74-bf7ce3e586e9" xsi:nil="true"/>
    <lcf76f155ced4ddcb4097134ff3c332f xmlns="6e86fdd4-e873-44cc-be74-bf7ce3e586e9">
      <Terms xmlns="http://schemas.microsoft.com/office/infopath/2007/PartnerControls"/>
    </lcf76f155ced4ddcb4097134ff3c332f>
    <TaxCatchAll xmlns="ea385d10-792e-4e3b-8d53-7b56270121f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8741C8A3B1204E9A422767BE8AB08A" ma:contentTypeVersion="20" ma:contentTypeDescription="Create a new document." ma:contentTypeScope="" ma:versionID="2a7523955b594c11d3a109a42cbae9e6">
  <xsd:schema xmlns:xsd="http://www.w3.org/2001/XMLSchema" xmlns:xs="http://www.w3.org/2001/XMLSchema" xmlns:p="http://schemas.microsoft.com/office/2006/metadata/properties" xmlns:ns2="6e86fdd4-e873-44cc-be74-bf7ce3e586e9" xmlns:ns3="ea385d10-792e-4e3b-8d53-7b56270121fd" targetNamespace="http://schemas.microsoft.com/office/2006/metadata/properties" ma:root="true" ma:fieldsID="e5e8dc0d89076ce57e89c62374a61182" ns2:_="" ns3:_="">
    <xsd:import namespace="6e86fdd4-e873-44cc-be74-bf7ce3e586e9"/>
    <xsd:import namespace="ea385d10-792e-4e3b-8d53-7b56270121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Description" minOccurs="0"/>
                <xsd:element ref="ns2:a21p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6fdd4-e873-44cc-be74-bf7ce3e586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scription" ma:index="20" nillable="true" ma:displayName="Description" ma:format="Dropdown" ma:internalName="Description">
      <xsd:simpleType>
        <xsd:restriction base="dms:Note">
          <xsd:maxLength value="255"/>
        </xsd:restriction>
      </xsd:simpleType>
    </xsd:element>
    <xsd:element name="a21p" ma:index="21" nillable="true" ma:displayName="Number" ma:internalName="a21p">
      <xsd:simpleType>
        <xsd:restriction base="dms:Number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b51af73-76e1-4d3e-8ba0-1dffe31194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85d10-792e-4e3b-8d53-7b56270121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268eadf-e2c1-4312-9a20-8640d2fc407a}" ma:internalName="TaxCatchAll" ma:showField="CatchAllData" ma:web="ea385d10-792e-4e3b-8d53-7b56270121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7684C5-23EE-4F18-BE41-2E06493F4803}">
  <ds:schemaRefs>
    <ds:schemaRef ds:uri="6e86fdd4-e873-44cc-be74-bf7ce3e586e9"/>
    <ds:schemaRef ds:uri="ea385d10-792e-4e3b-8d53-7b56270121f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BDE8BA8-7AA8-427A-A66C-2DF05736C9C3}">
  <ds:schemaRefs>
    <ds:schemaRef ds:uri="6e86fdd4-e873-44cc-be74-bf7ce3e586e9"/>
    <ds:schemaRef ds:uri="ea385d10-792e-4e3b-8d53-7b56270121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7753EA5-FFEC-4A5F-817E-EEB6CF4ADC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1059</Words>
  <Application>Microsoft Office PowerPoint</Application>
  <PresentationFormat>Widescreen</PresentationFormat>
  <Paragraphs>261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Aparajita</vt:lpstr>
      <vt:lpstr>Arial</vt:lpstr>
      <vt:lpstr>Arial,Sans-Serif</vt:lpstr>
      <vt:lpstr>Bodoni MT</vt:lpstr>
      <vt:lpstr>Bodoni MT Poster Compressed</vt:lpstr>
      <vt:lpstr>Broadway</vt:lpstr>
      <vt:lpstr>Calibri</vt:lpstr>
      <vt:lpstr>Calibri Light</vt:lpstr>
      <vt:lpstr>Corbel</vt:lpstr>
      <vt:lpstr>Franklin Gothic</vt:lpstr>
      <vt:lpstr>Gautami</vt:lpstr>
      <vt:lpstr>Nordique Inline</vt:lpstr>
      <vt:lpstr>Tw Cen MT</vt:lpstr>
      <vt:lpstr>Univers LT Std 57 Condensed</vt:lpstr>
      <vt:lpstr>Office Theme</vt:lpstr>
      <vt:lpstr>office theme</vt:lpstr>
      <vt:lpstr>PowerPoint Presentation</vt:lpstr>
      <vt:lpstr>What is  Craft Academy?</vt:lpstr>
      <vt:lpstr>Program Details</vt:lpstr>
      <vt:lpstr>Curriculum at Craft Academy – STEM +X</vt:lpstr>
      <vt:lpstr>PowerPoint Presentation</vt:lpstr>
      <vt:lpstr>+X  Curriculum</vt:lpstr>
      <vt:lpstr>Research, Internships,  and Special Projects</vt:lpstr>
      <vt:lpstr>Opportunities at MSU</vt:lpstr>
      <vt:lpstr>Craft Academy Student Involvement</vt:lpstr>
      <vt:lpstr>Craft Academy  Activities and Events</vt:lpstr>
      <vt:lpstr>Alumni Tower</vt:lpstr>
      <vt:lpstr>Residence Hall Rooms</vt:lpstr>
      <vt:lpstr>Academic Common Spaces</vt:lpstr>
      <vt:lpstr>Social Common Spaces</vt:lpstr>
      <vt:lpstr>MSU Space Science Center</vt:lpstr>
      <vt:lpstr>Recreation and Wellness Center</vt:lpstr>
      <vt:lpstr>Adron Doran University Center aka "ADUC"</vt:lpstr>
      <vt:lpstr>ADUC Services</vt:lpstr>
      <vt:lpstr>ADUC Dining</vt:lpstr>
      <vt:lpstr>The Rocky Adkins Dining Commons aka "The Rock"</vt:lpstr>
      <vt:lpstr>Applicant Requirements</vt:lpstr>
      <vt:lpstr>Test Score Information  *Please note, you are only required to take ACT or SAT, not both.*</vt:lpstr>
      <vt:lpstr>2023 ACT / SAT Registration Info</vt:lpstr>
      <vt:lpstr>Residual ACT at MSU</vt:lpstr>
      <vt:lpstr>Application Process</vt:lpstr>
      <vt:lpstr>Supplemental Items Packet*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Dylan Lane Pursel</cp:lastModifiedBy>
  <cp:revision>37</cp:revision>
  <dcterms:created xsi:type="dcterms:W3CDTF">2021-08-19T18:20:04Z</dcterms:created>
  <dcterms:modified xsi:type="dcterms:W3CDTF">2023-10-26T16:22:18Z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0x010100568741C8A3B1204E9A422767BE8AB08A</vt:lpwstr>
  </property>
  <property fmtid="{D5CDD505-2E9C-101B-9397-08002B2CF9AE}" pid="3" name="MSIP_Label_a42ddfa3-f04e-4aa0-a6ac-18ea78752d25_Enabled">
    <vt:lpwstr>true</vt:lpwstr>
  </property>
  <property fmtid="{D5CDD505-2E9C-101B-9397-08002B2CF9AE}" pid="4" name="MSIP_Label_a42ddfa3-f04e-4aa0-a6ac-18ea78752d25_SetDate">
    <vt:lpwstr>2022-06-28T15:25:09Z</vt:lpwstr>
  </property>
  <property fmtid="{D5CDD505-2E9C-101B-9397-08002B2CF9AE}" pid="5" name="MSIP_Label_a42ddfa3-f04e-4aa0-a6ac-18ea78752d25_Method">
    <vt:lpwstr>Standard</vt:lpwstr>
  </property>
  <property fmtid="{D5CDD505-2E9C-101B-9397-08002B2CF9AE}" pid="6" name="MSIP_Label_a42ddfa3-f04e-4aa0-a6ac-18ea78752d25_Name">
    <vt:lpwstr>defa4170-0d19-0005-0004-bc88714345d2</vt:lpwstr>
  </property>
  <property fmtid="{D5CDD505-2E9C-101B-9397-08002B2CF9AE}" pid="7" name="MSIP_Label_a42ddfa3-f04e-4aa0-a6ac-18ea78752d25_SiteId">
    <vt:lpwstr>6135a844-853b-4b8c-9020-ae7f7ccf6c22</vt:lpwstr>
  </property>
  <property fmtid="{D5CDD505-2E9C-101B-9397-08002B2CF9AE}" pid="8" name="MSIP_Label_a42ddfa3-f04e-4aa0-a6ac-18ea78752d25_ActionId">
    <vt:lpwstr>45341d79-1d0a-4582-a4b8-fbd66120353b</vt:lpwstr>
  </property>
  <property fmtid="{D5CDD505-2E9C-101B-9397-08002B2CF9AE}" pid="9" name="MSIP_Label_a42ddfa3-f04e-4aa0-a6ac-18ea78752d25_ContentBits">
    <vt:lpwstr>0</vt:lpwstr>
  </property>
  <property fmtid="{D5CDD505-2E9C-101B-9397-08002B2CF9AE}" pid="10" name="MediaServiceImageTags">
    <vt:lpwstr/>
  </property>
</Properties>
</file>